
<file path=[Content_Types].xml><?xml version="1.0" encoding="utf-8"?>
<Types xmlns="http://schemas.openxmlformats.org/package/2006/content-types">
  <Default Extension="bin" ContentType="image/unknown"/>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1" r:id="rId25"/>
    <p:sldId id="292" r:id="rId26"/>
    <p:sldId id="293" r:id="rId27"/>
    <p:sldId id="295" r:id="rId28"/>
    <p:sldId id="296" r:id="rId29"/>
    <p:sldId id="297" r:id="rId30"/>
    <p:sldId id="279" r:id="rId31"/>
    <p:sldId id="280" r:id="rId32"/>
    <p:sldId id="281" r:id="rId33"/>
    <p:sldId id="282" r:id="rId34"/>
    <p:sldId id="283" r:id="rId35"/>
    <p:sldId id="284"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autoAdjust="0"/>
    <p:restoredTop sz="90128" autoAdjust="0"/>
  </p:normalViewPr>
  <p:slideViewPr>
    <p:cSldViewPr snapToGrid="0" snapToObjects="1">
      <p:cViewPr varScale="1">
        <p:scale>
          <a:sx n="127" d="100"/>
          <a:sy n="127" d="100"/>
        </p:scale>
        <p:origin x="1086" y="1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eorgia" panose="02040502050405020303" pitchFamily="18" charset="0"/>
              </a:defRPr>
            </a:lvl1pPr>
          </a:lstStyle>
          <a:p>
            <a:fld id="{0F9C1CCF-B725-44A7-AA57-5E433BD85C9F}" type="datetimeFigureOut">
              <a:rPr lang="en-US" smtClean="0"/>
              <a:pPr/>
              <a:t>2/5/2026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eorgia" panose="02040502050405020303" pitchFamily="18" charset="0"/>
              </a:defRPr>
            </a:lvl1pPr>
          </a:lstStyle>
          <a:p>
            <a:fld id="{18BDFEC3-8487-43E8-A154-7C12CBC1FFF2}" type="slidenum">
              <a:rPr lang="en-US" smtClean="0"/>
              <a:pPr/>
              <a:t>‹#›</a:t>
            </a:fld>
            <a:endParaRPr lang="en-US" dirty="0"/>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eorgia" panose="02040502050405020303"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HER2 assessment across genomic (copy number), transcriptomic (mRNA), and proteomic (protein) layers in CPTAC pan-cancer analysis.</a:t>
            </a:r>
          </a:p>
          <a:p>
            <a:pPr marL="0" lvl="0" indent="0">
              <a:buNone/>
            </a:pPr>
            <a:endParaRPr/>
          </a:p>
          <a:p>
            <a:pPr marL="0" lvl="0" indent="0">
              <a:buNone/>
            </a:pPr>
            <a:r>
              <a:t>Panel a: Histogram showing Spearman correlation distribution for 206 protein-mRNA pairs - most show modest correlation.</a:t>
            </a:r>
          </a:p>
          <a:p>
            <a:pPr marL="0" lvl="0" indent="0">
              <a:buNone/>
            </a:pPr>
            <a:endParaRPr/>
          </a:p>
          <a:p>
            <a:pPr marL="0" lvl="0" indent="0">
              <a:buNone/>
            </a:pPr>
            <a:r>
              <a:t>Panel b: Crosstab showing HER2 classification by CNV, mRNA, and protein across 11 tumor types. Red highlighting shows ≥5% discordance. Breast (BRCA) and endometrial (UCEC) cancers subdivided by HER2 protein levels.</a:t>
            </a:r>
          </a:p>
          <a:p>
            <a:pPr marL="0" lvl="0" indent="0">
              <a:buNone/>
            </a:pPr>
            <a:endParaRPr/>
          </a:p>
          <a:p>
            <a:pPr marL="0" lvl="0" indent="0">
              <a:buNone/>
            </a:pPr>
            <a:r>
              <a:t>Panel c: HER2 copy number vs protein level - amplified samples have higher protein but substantial variation exists.</a:t>
            </a:r>
          </a:p>
          <a:p>
            <a:pPr marL="0" lvl="0" indent="0">
              <a:buNone/>
            </a:pPr>
            <a:endParaRPr/>
          </a:p>
          <a:p>
            <a:pPr marL="0" lvl="0" indent="0">
              <a:buNone/>
            </a:pPr>
            <a:r>
              <a:t>Panel d: HER2 mRNA vs protein correlation of only 0.53 across all tumors.</a:t>
            </a:r>
          </a:p>
          <a:p>
            <a:pPr marL="0" lvl="0" indent="0">
              <a:buNone/>
            </a:pPr>
            <a:endParaRPr/>
          </a:p>
          <a:p>
            <a:pPr marL="0" lvl="0" indent="0">
              <a:buNone/>
            </a:pPr>
            <a:r>
              <a:t>Key insight: HER2 classification varies dramatically by layer. Samples HER2-positive by protein may be negative by RNA or CNV. For anti-HER2 therapy decisions, protein measurement is essential.</a:t>
            </a:r>
          </a:p>
          <a:p>
            <a:pPr marL="0" lvl="0" indent="0">
              <a:buNone/>
            </a:pPr>
            <a:endParaRPr/>
          </a:p>
          <a:p>
            <a:pPr marL="0" lvl="0" indent="0">
              <a:buNone/>
            </a:pPr>
            <a:r>
              <a:t>Takeaway: Discordance across layers motivates multi-omics integration to capture the full regulatory cascade from DNA → RNA → protein. Post-transcriptional regulation and protein stability create layer-specific biology.</a:t>
            </a:r>
          </a:p>
          <a:p>
            <a:pPr marL="0" lvl="0" indent="0">
              <a:buNone/>
            </a:pPr>
            <a:endParaRPr/>
          </a:p>
          <a:p>
            <a:pPr marL="0" lvl="0" indent="0">
              <a:buNone/>
            </a:pPr>
            <a:r>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a:p>
          <a:p>
            <a:pPr marL="0" lvl="0" indent="0">
              <a:buNone/>
            </a:pPr>
            <a:r>
              <a:t>Figure source: Zhang et al., J. Fungi, 2022</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a:p>
          <a:p>
            <a:pPr marL="0" lvl="0" indent="0">
              <a:buNone/>
            </a:pPr>
            <a:r>
              <a:t>Key insight: Metabolites are not just endpoints—they are regulatory signals that directly control gene expression and protein function.</a:t>
            </a:r>
          </a:p>
          <a:p>
            <a:pPr marL="0" lvl="0" indent="0">
              <a:buNone/>
            </a:pPr>
            <a:endParaRPr/>
          </a:p>
          <a:p>
            <a:pPr marL="0" lvl="0" indent="0">
              <a:buNone/>
            </a:pPr>
            <a:r>
              <a:t>What metabolomics tells us: how metabolic state regulates epigenetics and protein function, phenotype-proximal biology (closer to observable disease than genomics), metabolic reprogramming in cancer and immune cells.</a:t>
            </a:r>
          </a:p>
          <a:p>
            <a:pPr marL="0" lvl="0" indent="0">
              <a:buNone/>
            </a:pPr>
            <a:endParaRPr/>
          </a:p>
          <a:p>
            <a:pPr marL="0" lvl="0" indent="0">
              <a:buNone/>
            </a:pPr>
            <a:r>
              <a:t>Takeaway: Metabolomics reveals bidirectional regulation—metabolism shapes epigenetics and protein function, creating feedback loops across omics layers. This motivates integrative analysis to capture systems-level regulation.</a:t>
            </a:r>
          </a:p>
          <a:p>
            <a:pPr marL="0" lvl="0" indent="0">
              <a:buNone/>
            </a:pPr>
            <a:endParaRPr/>
          </a:p>
          <a:p>
            <a:pPr marL="0" lvl="0" indent="0">
              <a:buNone/>
            </a:pPr>
            <a:r>
              <a:t>Figure source: Xie et al., Metabolites, 2021</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Parallel multi-omics (matched samples) - Multiple omics measured on the same samples (e.g., tumor aliquots). Enables direct layer-to-layer correlation. Examples: TCGA (WES + RNA-seq + methylation + proteomics), CPTAC (genomics + proteomics), clinical trials with multi-omic profiling.</a:t>
            </a:r>
          </a:p>
          <a:p>
            <a:pPr marL="0" lvl="0" indent="0">
              <a:buNone/>
            </a:pPr>
            <a:endParaRPr/>
          </a:p>
          <a:p>
            <a:pPr marL="0" lvl="0" indent="0">
              <a:buNone/>
            </a:pPr>
            <a:r>
              <a:t>Right: Joint profiling multi-omics - Multiple omics from the same cells or spatial locations. Requires specialized technologies. Examples: CITE-seq (scRNA + protein), 10X Multiome (scATAC + scRNA), spatial methods (Xenium/CODEX for RNA + protein, PacBio HiFi for DNA + methylation).</a:t>
            </a:r>
          </a:p>
          <a:p>
            <a:pPr marL="0" lvl="0" indent="0">
              <a:buNone/>
            </a:pPr>
            <a:endParaRPr/>
          </a:p>
          <a:p>
            <a:pPr marL="0" lvl="0" indent="0">
              <a:buNone/>
            </a:pPr>
            <a:r>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Research workflow showing integrative multi-omics and machine learning approach for head and neck squamous cell carcinoma. Study integrated genomics, transcriptomics, and clinical data to improve prognosis prediction and identify treatment-relevant biomarkers.</a:t>
            </a:r>
          </a:p>
          <a:p>
            <a:pPr marL="0" lvl="0" indent="0">
              <a:buNone/>
            </a:pPr>
            <a:endParaRPr/>
          </a:p>
          <a:p>
            <a:pPr marL="0" lvl="0" indent="0">
              <a:buNone/>
            </a:pPr>
            <a:r>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marL="0" lvl="0" indent="0">
              <a:buNone/>
            </a:pPr>
            <a:endParaRPr/>
          </a:p>
          <a:p>
            <a:pPr marL="0" lvl="0" indent="0">
              <a:buNone/>
            </a:pPr>
            <a:r>
              <a:t>Takeaway: Parallel multi-omics on matched samples enables direct integration across layers, revealing which molecular alterations drive phenotype and which are passenger events. This approach is powerful for biomarker discovery and patient stratification.</a:t>
            </a:r>
          </a:p>
          <a:p>
            <a:pPr marL="0" lvl="0" indent="0">
              <a:buNone/>
            </a:pPr>
            <a:endParaRPr/>
          </a:p>
          <a:p>
            <a:pPr marL="0" lvl="0" indent="0">
              <a:buNone/>
            </a:pPr>
            <a:r>
              <a:t>Figure source: Huang et al., Front. Immunol., 2024</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Spatial omics of the breast tumor microenvironment. Background: Spatial omics has transformed understanding of breast TME, but clinical validation remains limited.</a:t>
            </a:r>
          </a:p>
          <a:p>
            <a:pPr marL="0" lvl="0" indent="0">
              <a:buNone/>
            </a:pPr>
            <a:endParaRPr/>
          </a:p>
          <a:p>
            <a:pPr marL="0" lvl="0" indent="0">
              <a:buNone/>
            </a:pPr>
            <a:r>
              <a:t>Left panel: Throughput vs resolution tradeoff for different spatial technologies (transcriptomics, proteomics, multi-omics).</a:t>
            </a:r>
          </a:p>
          <a:p>
            <a:pPr marL="0" lvl="0" indent="0">
              <a:buNone/>
            </a:pPr>
            <a:endParaRPr/>
          </a:p>
          <a:p>
            <a:pPr marL="0" lvl="0" indent="0">
              <a:buNone/>
            </a:pPr>
            <a:r>
              <a:t>Center panel: Schematic showing tumor organization - metabolic niches, immune ecosystem (ignored, inflamed, excluded tumor regions), clonal architecture, polyclonal metastases, blood vessels, and stroma ecosystem.</a:t>
            </a:r>
          </a:p>
          <a:p>
            <a:pPr marL="0" lvl="0" indent="0">
              <a:buNone/>
            </a:pPr>
            <a:endParaRPr/>
          </a:p>
          <a:p>
            <a:pPr marL="0" lvl="0" indent="0">
              <a:buNone/>
            </a:pPr>
            <a:r>
              <a:t>Right panel: Heatmap showing method compatibility across clinical applications (early diagnosis, FFPE support, subcellular resolution, biomarker discovery).</a:t>
            </a:r>
          </a:p>
          <a:p>
            <a:pPr marL="0" lvl="0" indent="0">
              <a:buNone/>
            </a:pPr>
            <a:endParaRPr/>
          </a:p>
          <a:p>
            <a:pPr marL="0" lvl="0" indent="0">
              <a:buNone/>
            </a:pPr>
            <a:r>
              <a:t>Main findings: Spatial multiomics uncovers how spatially organized immune and stromal niches influence tumor evolution and therapy response. Integration of transcriptomic, proteomic, metabolomic and epigenomic advances within a translational framework. Key technological and analytical gaps limit clinical implementation.</a:t>
            </a:r>
          </a:p>
          <a:p>
            <a:pPr marL="0" lvl="0" indent="0">
              <a:buNone/>
            </a:pPr>
            <a:endParaRPr/>
          </a:p>
          <a:p>
            <a:pPr marL="0" lvl="0" indent="0">
              <a:buNone/>
            </a:pPr>
            <a:r>
              <a:t>Takeaway: Joint spatial profiling reveals how molecular layers interact within tissue architecture—biology that parallel bulk approaches cannot capture. Clinical promise includes predicting therapy response based on spatial organization, but technological barriers remain.</a:t>
            </a:r>
          </a:p>
          <a:p>
            <a:pPr marL="0" lvl="0" indent="0">
              <a:buNone/>
            </a:pPr>
            <a:endParaRPr/>
          </a:p>
          <a:p>
            <a:pPr marL="0" lvl="0" indent="0">
              <a:buNone/>
            </a:pPr>
            <a:r>
              <a:t>Figure source: McCarthy et al., Front. Oncol., 2023</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Integrated spatial omics of metabolic reprogramming in pancreatic cancer. Study integrated spatial metabolomics with spatial transcriptomics and proteomics to map metabolic rewiring.</a:t>
            </a:r>
          </a:p>
          <a:p>
            <a:pPr marL="0" lvl="0" indent="0">
              <a:buNone/>
            </a:pPr>
            <a:endParaRPr/>
          </a:p>
          <a:p>
            <a:pPr marL="0" lvl="0" indent="0">
              <a:buNone/>
            </a:pPr>
            <a:r>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a:p>
          <a:p>
            <a:pPr marL="0" lvl="0" indent="0">
              <a:buNone/>
            </a:pPr>
            <a:r>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a:p>
          <a:p>
            <a:pPr marL="0" lvl="0" indent="0">
              <a:buNone/>
            </a:pPr>
            <a:r>
              <a:t>Each panel shows spatial maps of metabolites and corresponding enzyme expression (spatial plots + UMAP plots), revealing compartmentalization between tumor, stroma, and immune regions.</a:t>
            </a:r>
          </a:p>
          <a:p>
            <a:pPr marL="0" lvl="0" indent="0">
              <a:buNone/>
            </a:pPr>
            <a:endParaRPr/>
          </a:p>
          <a:p>
            <a:pPr marL="0" lvl="0" indent="0">
              <a:buNone/>
            </a:pPr>
            <a:r>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a:p>
          <a:p>
            <a:pPr marL="0" lvl="0" indent="0">
              <a:buNone/>
            </a:pPr>
            <a:r>
              <a:t>Takeaway: Spatial integration of metabolomics, transcriptomics, and proteomics maps metabolic reprogramming at cellular resolution. This identifies spatially restricted metabolic vulnerabilities for targeted therapy.</a:t>
            </a:r>
          </a:p>
          <a:p>
            <a:pPr marL="0" lvl="0" indent="0">
              <a:buNone/>
            </a:pPr>
            <a:endParaRPr/>
          </a:p>
          <a:p>
            <a:pPr marL="0" lvl="0" indent="0">
              <a:buNone/>
            </a:pPr>
            <a:r>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before we talk about integrative approaches, let's look at how multiomics was traditionally handled — and honestly, how it's still done in many studies today.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idea is straightforward. You take each omics layer and run it through its own well-established pipeline. RNA-seq goes through DESeq2, methylation data goes through limma or </a:t>
            </a:r>
            <a:r>
              <a:rPr lang="en-US" sz="1200" kern="1200" dirty="0" err="1">
                <a:solidFill>
                  <a:schemeClr val="tx1"/>
                </a:solidFill>
                <a:effectLst/>
                <a:ea typeface="+mn-ea"/>
                <a:cs typeface="+mn-cs"/>
              </a:rPr>
              <a:t>DMRcate</a:t>
            </a:r>
            <a:r>
              <a:rPr lang="en-US" sz="1200" kern="1200" dirty="0">
                <a:solidFill>
                  <a:schemeClr val="tx1"/>
                </a:solidFill>
                <a:effectLst/>
                <a:ea typeface="+mn-ea"/>
                <a:cs typeface="+mn-cs"/>
              </a:rPr>
              <a:t>, proteomics through </a:t>
            </a:r>
            <a:r>
              <a:rPr lang="en-US" sz="1200" kern="1200" dirty="0" err="1">
                <a:solidFill>
                  <a:schemeClr val="tx1"/>
                </a:solidFill>
                <a:effectLst/>
                <a:ea typeface="+mn-ea"/>
                <a:cs typeface="+mn-cs"/>
              </a:rPr>
              <a:t>MaxQuant</a:t>
            </a:r>
            <a:r>
              <a:rPr lang="en-US" sz="1200" kern="1200" dirty="0">
                <a:solidFill>
                  <a:schemeClr val="tx1"/>
                </a:solidFill>
                <a:effectLst/>
                <a:ea typeface="+mn-ea"/>
                <a:cs typeface="+mn-cs"/>
              </a:rPr>
              <a:t> — whatever the gold standard is for that data type. Each pipeline produces its own list of significant hits using its own statistical thresholds.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kern="1200" dirty="0">
                <a:solidFill>
                  <a:schemeClr val="tx1"/>
                </a:solidFill>
                <a:effectLst/>
                <a:ea typeface="+mn-ea"/>
                <a:cs typeface="+mn-cs"/>
              </a:rPr>
            </a:b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what's the problem with this overlap approach? There are four key issues.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you can't model cross-layer interactions. A phosphorylation event driving a transcriptional change is invisible when those two data types are analyzed in completely separate pipelines.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Let me walk you through why you can't just throw these data types into the same model naively. This table makes it concrete.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Now look at dimensionality. RNA-seq measures around 20,000 genes.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Sparsity is probably the most dramatic difference. In scRNA-seq, you detect maybe 10 to 45 percent of genes per cell.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in addition to heterogeneity, we have to deal with pervasive missing data — and it happens at three distinct levels.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feature-level dropout. This is the one most people think of. In scRNA-seq, 55 to 90 percent of your count matrix is zeros.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kern="1200" dirty="0" err="1">
                <a:solidFill>
                  <a:schemeClr val="tx1"/>
                </a:solidFill>
                <a:effectLst/>
                <a:ea typeface="+mn-ea"/>
                <a:cs typeface="+mn-cs"/>
              </a:rPr>
              <a:t>Multiome</a:t>
            </a:r>
            <a:r>
              <a:rPr lang="en-US" sz="1200" kern="1200" dirty="0">
                <a:solidFill>
                  <a:schemeClr val="tx1"/>
                </a:solidFill>
                <a:effectLs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 and this is the one people often overlook — entire modalities can be absent. Budget constraints mean a study might have whole-genome sequencing and RNA-seq but simply cannot afford </a:t>
            </a:r>
            <a:r>
              <a:rPr lang="en-US" sz="1200" kern="1200" dirty="0" err="1">
                <a:solidFill>
                  <a:schemeClr val="tx1"/>
                </a:solidFill>
                <a:effectLst/>
                <a:ea typeface="+mn-ea"/>
                <a:cs typeface="+mn-cs"/>
              </a:rPr>
              <a:t>phosphoproteomics</a:t>
            </a:r>
            <a:r>
              <a:rPr lang="en-US" sz="1200" kern="1200" dirty="0">
                <a:solidFill>
                  <a:schemeClr val="tx1"/>
                </a:solidFill>
                <a:effectLs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does the field deal with all of this? The solutions split naturally into two categories: handling heterogeneity on the left, and handling missing data on the right.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heterogeneity, three main strategies have emerged. First, modality-specific encoders — tools like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MultiVI</a:t>
            </a:r>
            <a:r>
              <a:rPr lang="en-US" sz="1200" kern="1200" dirty="0">
                <a:solidFill>
                  <a:schemeClr val="tx1"/>
                </a:solidFill>
                <a:effectLs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encode known regulatory relationships as graph edges to bridge those heterogeneous feature spaces using biological priors rather than purely statistical alignment.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missing data, we also have three tiers. Feature-level dropout is addressed with imputation tools like MAGIC and </a:t>
            </a:r>
            <a:r>
              <a:rPr lang="en-US" sz="1200" kern="1200" dirty="0" err="1">
                <a:solidFill>
                  <a:schemeClr val="tx1"/>
                </a:solidFill>
                <a:effectLst/>
                <a:ea typeface="+mn-ea"/>
                <a:cs typeface="+mn-cs"/>
              </a:rPr>
              <a:t>scOpen</a:t>
            </a:r>
            <a:r>
              <a:rPr lang="en-US" sz="1200" kern="1200" dirty="0">
                <a:solidFill>
                  <a:schemeClr val="tx1"/>
                </a:solidFill>
                <a:effectLs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kern="1200" dirty="0" err="1">
                <a:solidFill>
                  <a:schemeClr val="tx1"/>
                </a:solidFill>
                <a:effectLst/>
                <a:ea typeface="+mn-ea"/>
                <a:cs typeface="+mn-cs"/>
              </a:rPr>
              <a:t>StabMap</a:t>
            </a:r>
            <a:r>
              <a:rPr lang="en-US" sz="1200" kern="1200" dirty="0">
                <a:solidFill>
                  <a:schemeClr val="tx1"/>
                </a:solidFill>
                <a:effectLs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important takeaway is that the best modern frameworks often combine multiple strategies — MOFA2 handles missing modalities while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a:p>
          <a:p>
            <a:pPr marL="0" lvl="0" indent="0">
              <a:buNone/>
            </a:pPr>
            <a:r>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a:p>
          <a:p>
            <a:pPr marL="0" lvl="0" indent="0">
              <a:buNone/>
            </a:pPr>
            <a:r>
              <a:t>Takeaway: Genomics defines potential—integration with other layers reveals realized biology.</a:t>
            </a:r>
          </a:p>
          <a:p>
            <a:pPr marL="0" lvl="0" indent="0">
              <a:buNone/>
            </a:pPr>
            <a:endParaRPr/>
          </a:p>
          <a:p>
            <a:pPr marL="0" lvl="0" indent="0">
              <a:buNone/>
            </a:pPr>
            <a:r>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marL="0" lvl="0" indent="0">
              <a:buNone/>
            </a:pPr>
            <a:endParaRPr/>
          </a:p>
          <a:p>
            <a:pPr marL="0" lvl="0" indent="0">
              <a:buNone/>
            </a:pPr>
            <a:r>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marL="0" lvl="0" indent="0">
              <a:buNone/>
            </a:pPr>
            <a:endParaRPr/>
          </a:p>
          <a:p>
            <a:pPr marL="0" lvl="0" indent="0">
              <a:buNone/>
            </a:pPr>
            <a:r>
              <a:t>Takeaway: Epigenomics reveals regulatory potential—which parts of the genome are accessible and how TFs can act. Integration with transcriptomics distinguishes potential from realized activity.</a:t>
            </a:r>
          </a:p>
          <a:p>
            <a:pPr marL="0" lvl="0" indent="0">
              <a:buNone/>
            </a:pPr>
            <a:endParaRPr/>
          </a:p>
          <a:p>
            <a:pPr marL="0" lvl="0" indent="0">
              <a:buNone/>
            </a:pPr>
            <a:r>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a:p>
          <a:p>
            <a:pPr marL="0" lvl="0" indent="0">
              <a:buNone/>
            </a:pPr>
            <a:r>
              <a:t>Key insight: Expression programs define molecular subtypes with therapeutic relevance. What transcriptomics tells us: active signaling pathways, cell states and heterogeneity, tumor microenvironment composition.</a:t>
            </a:r>
          </a:p>
          <a:p>
            <a:pPr marL="0" lvl="0" indent="0">
              <a:buNone/>
            </a:pPr>
            <a:endParaRPr/>
          </a:p>
          <a:p>
            <a:pPr marL="0" lvl="0" indent="0">
              <a:buNone/>
            </a:pPr>
            <a:r>
              <a:t>Limitation: RNA abundance ≠ protein abundance ≠ activity. Post-transcriptional regulation and protein stability decouple mRNA from functional output.</a:t>
            </a:r>
          </a:p>
          <a:p>
            <a:pPr marL="0" lvl="0" indent="0">
              <a:buNone/>
            </a:pPr>
            <a:endParaRPr/>
          </a:p>
          <a:p>
            <a:pPr marL="0" lvl="0" indent="0">
              <a:buNone/>
            </a:pPr>
            <a:r>
              <a:t>Takeaway: Transcriptomics captures gene expression programs but requires integration with proteomics to understand functional consequences.</a:t>
            </a:r>
          </a:p>
          <a:p>
            <a:pPr marL="0" lvl="0" indent="0">
              <a:buNone/>
            </a:pPr>
            <a:endParaRPr/>
          </a:p>
          <a:p>
            <a:pPr marL="0" lvl="0" indent="0">
              <a:buNone/>
            </a:pPr>
            <a:r>
              <a:t>Figure source: Jiang et al., BMC Cancer, 2016</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5281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9" name="Shape 0">
            <a:extLst>
              <a:ext uri="{FF2B5EF4-FFF2-40B4-BE49-F238E27FC236}">
                <a16:creationId xmlns:a16="http://schemas.microsoft.com/office/drawing/2014/main" id="{947AE31F-C21E-A72D-0986-B4A57A1DC61F}"/>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2" name="Title 1"/>
          <p:cNvSpPr>
            <a:spLocks noGrp="1"/>
          </p:cNvSpPr>
          <p:nvPr>
            <p:ph type="title"/>
          </p:nvPr>
        </p:nvSpPr>
        <p:spPr/>
        <p:txBody>
          <a:bodyPr/>
          <a:lstStyle>
            <a:lvl1pPr>
              <a:defRPr sz="2600">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0" name="Shape 0">
            <a:extLst>
              <a:ext uri="{FF2B5EF4-FFF2-40B4-BE49-F238E27FC236}">
                <a16:creationId xmlns:a16="http://schemas.microsoft.com/office/drawing/2014/main" id="{02283F84-6B5E-535C-D46C-902065B4636B}"/>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
        <p:nvSpPr>
          <p:cNvPr id="2" name="Title 1"/>
          <p:cNvSpPr>
            <a:spLocks noGrp="1"/>
          </p:cNvSpPr>
          <p:nvPr>
            <p:ph type="title"/>
          </p:nvPr>
        </p:nvSpPr>
        <p:spPr/>
        <p:txBody>
          <a:bodyPr/>
          <a:lstStyle>
            <a:lvl1pPr>
              <a:defRPr sz="2600">
                <a:solidFill>
                  <a:schemeClr val="bg1"/>
                </a:solidFill>
                <a:latin typeface="Georgia" panose="02040502050405020303" pitchFamily="18" charset="0"/>
              </a:defRPr>
            </a:lvl1pPr>
          </a:lstStyle>
          <a:p>
            <a:r>
              <a:rPr lang="en-US"/>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6" name="Shape 0">
            <a:extLst>
              <a:ext uri="{FF2B5EF4-FFF2-40B4-BE49-F238E27FC236}">
                <a16:creationId xmlns:a16="http://schemas.microsoft.com/office/drawing/2014/main" id="{5C7B4784-52D2-6D8C-A322-477DD1DA241F}"/>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b="0" i="0">
                <a:solidFill>
                  <a:schemeClr val="tx1">
                    <a:tint val="75000"/>
                  </a:schemeClr>
                </a:solidFill>
                <a:latin typeface="Georgia" panose="02040502050405020303" pitchFamily="18" charset="0"/>
              </a:defRPr>
            </a:lvl1pPr>
          </a:lstStyle>
          <a:p>
            <a:fld id="{241EB5C9-1307-BA42-ABA2-0BC069CD8E7F}" type="datetimeFigureOut">
              <a:rPr lang="en-US" smtClean="0"/>
              <a:pPr/>
              <a:t>2/5/2026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b="0" i="0">
                <a:solidFill>
                  <a:schemeClr val="tx1">
                    <a:tint val="75000"/>
                  </a:schemeClr>
                </a:solidFill>
                <a:latin typeface="Georgia"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b="0" i="0">
                <a:solidFill>
                  <a:schemeClr val="tx1">
                    <a:tint val="75000"/>
                  </a:schemeClr>
                </a:solidFill>
                <a:latin typeface="Georgia" panose="02040502050405020303" pitchFamily="18" charset="0"/>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b="0" i="0" kern="1200">
          <a:solidFill>
            <a:schemeClr val="tx1"/>
          </a:solidFill>
          <a:latin typeface="Georgia" panose="02040502050405020303" pitchFamily="18" charset="0"/>
          <a:ea typeface="+mj-ea"/>
          <a:cs typeface="+mj-cs"/>
        </a:defRPr>
      </a:lvl1pPr>
    </p:titleStyle>
    <p:body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bin"/><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Advances in Bioinformatics: Multi-Omics Integration</a:t>
            </a:r>
          </a:p>
        </p:txBody>
      </p:sp>
      <p:sp>
        <p:nvSpPr>
          <p:cNvPr id="3" name="Subtitle 2"/>
          <p:cNvSpPr>
            <a:spLocks noGrp="1"/>
          </p:cNvSpPr>
          <p:nvPr>
            <p:ph type="subTitle" idx="1"/>
          </p:nvPr>
        </p:nvSpPr>
        <p:spPr>
          <a:xfrm>
            <a:off x="1371600" y="2914650"/>
            <a:ext cx="6400800" cy="1314450"/>
          </a:xfrm>
        </p:spPr>
        <p:txBody>
          <a:bodyPr>
            <a:normAutofit fontScale="92500" lnSpcReduction="10000"/>
          </a:bodyPr>
          <a:lstStyle/>
          <a:p>
            <a:pPr marL="0" lvl="0" indent="0">
              <a:buNone/>
            </a:pPr>
            <a:r>
              <a:t>Session 1: Foundations for Understanding Multi-Omics Research</a:t>
            </a:r>
            <a:br/>
            <a:br/>
            <a:r>
              <a:t>Bioinformatics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tretch>
            <a:fillRect/>
          </a:stretch>
        </p:blipFill>
        <p:spPr bwMode="auto">
          <a:xfrm>
            <a:off x="3213100" y="1193800"/>
            <a:ext cx="27051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The Functional Machinery</a:t>
            </a:r>
          </a:p>
        </p:txBody>
      </p:sp>
      <p:pic>
        <p:nvPicPr>
          <p:cNvPr id="3" name="Picture 1" descr="figures/proteomics-platforms.png"/>
          <p:cNvPicPr>
            <a:picLocks noGrp="1" noChangeAspect="1"/>
          </p:cNvPicPr>
          <p:nvPr/>
        </p:nvPicPr>
        <p:blipFill>
          <a:blip r:embed="rId3"/>
          <a:stretch>
            <a:fillRect/>
          </a:stretch>
        </p:blipFill>
        <p:spPr bwMode="auto">
          <a:xfrm>
            <a:off x="876300" y="1193800"/>
            <a:ext cx="3187700" cy="33909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Protein abundance, modifications, and interactions</a:t>
            </a:r>
          </a:p>
          <a:p>
            <a:pPr marL="0" lvl="0" indent="0">
              <a:buNone/>
            </a:pPr>
            <a:r>
              <a:rPr b="1"/>
              <a:t>Common technologies:</a:t>
            </a:r>
          </a:p>
          <a:p>
            <a:pPr lvl="0"/>
            <a:r>
              <a:t>Mass spectrometry-based proteomics</a:t>
            </a:r>
          </a:p>
          <a:p>
            <a:pPr lvl="0"/>
            <a:r>
              <a:t>Antibody-based platforms (RPPA, CyTOF)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2540000" y="1193800"/>
            <a:ext cx="4076700" cy="33909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Metabolomics: Biochemical Activity</a:t>
            </a:r>
          </a:p>
        </p:txBody>
      </p:sp>
      <p:pic>
        <p:nvPicPr>
          <p:cNvPr id="3" name="Picture 1" descr="figures/metabolomics-workflow.png"/>
          <p:cNvPicPr>
            <a:picLocks noGrp="1" noChangeAspect="1"/>
          </p:cNvPicPr>
          <p:nvPr/>
        </p:nvPicPr>
        <p:blipFill>
          <a:blip r:embed="rId3"/>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Small molecules reflecting metabolic flux and enzymatic activity</a:t>
            </a:r>
          </a:p>
          <a:p>
            <a:pPr marL="0" lvl="0" indent="0">
              <a:buNone/>
            </a:pPr>
            <a:r>
              <a:rPr b="1"/>
              <a:t>Common technologies:</a:t>
            </a:r>
          </a:p>
          <a:p>
            <a:pPr lvl="0"/>
            <a:r>
              <a:t>LC-MS / GC-MS</a:t>
            </a:r>
          </a:p>
          <a:p>
            <a:pPr lvl="0"/>
            <a:r>
              <a:t>Targeted vs untargeted approaches</a:t>
            </a:r>
          </a:p>
          <a:p>
            <a:pPr lvl="0"/>
            <a:r>
              <a:t>NMR spectroscopy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Metabolomics: Regulatory Connections</a:t>
            </a:r>
          </a:p>
        </p:txBody>
      </p:sp>
      <p:pic>
        <p:nvPicPr>
          <p:cNvPr id="3" name="Picture 1" descr="figures/metabolites-in-multiomes.png"/>
          <p:cNvPicPr>
            <a:picLocks noGrp="1" noChangeAspect="1"/>
          </p:cNvPicPr>
          <p:nvPr/>
        </p:nvPicPr>
        <p:blipFill>
          <a:blip r:embed="rId3"/>
          <a:stretch>
            <a:fillRect/>
          </a:stretch>
        </p:blipFill>
        <p:spPr bwMode="auto">
          <a:xfrm>
            <a:off x="2489200" y="1193800"/>
            <a:ext cx="4165600" cy="33909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Two Multi-Omics Study Paradigms</a:t>
            </a:r>
          </a:p>
        </p:txBody>
      </p:sp>
      <p:pic>
        <p:nvPicPr>
          <p:cNvPr id="3" name="Picture 1" descr="figures/multiomics-paradigms.png"/>
          <p:cNvPicPr>
            <a:picLocks noGrp="1" noChangeAspect="1"/>
          </p:cNvPicPr>
          <p:nvPr/>
        </p:nvPicPr>
        <p:blipFill>
          <a:blip r:embed="rId3"/>
          <a:stretch>
            <a:fillRect/>
          </a:stretch>
        </p:blipFill>
        <p:spPr bwMode="auto">
          <a:xfrm>
            <a:off x="1993900" y="1193800"/>
            <a:ext cx="5168900" cy="3390900"/>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Parallel Multi-Omics Study Example</a:t>
            </a:r>
          </a:p>
        </p:txBody>
      </p:sp>
      <p:pic>
        <p:nvPicPr>
          <p:cNvPr id="3" name="Picture 1" descr="figures/parallel-study-example-tcga.png"/>
          <p:cNvPicPr>
            <a:picLocks noGrp="1" noChangeAspect="1"/>
          </p:cNvPicPr>
          <p:nvPr/>
        </p:nvPicPr>
        <p:blipFill>
          <a:blip r:embed="rId3"/>
          <a:stretch>
            <a:fillRect/>
          </a:stretch>
        </p:blipFill>
        <p:spPr bwMode="auto">
          <a:xfrm>
            <a:off x="2197100" y="1193800"/>
            <a:ext cx="4762500" cy="339090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Single-Cell Multi-Omics</a:t>
            </a:r>
          </a:p>
        </p:txBody>
      </p:sp>
      <p:graphicFrame>
        <p:nvGraphicFramePr>
          <p:cNvPr id="6" name="Content Placeholder 5"/>
          <p:cNvGraphicFramePr>
            <a:graphicFrameLocks noGrp="1"/>
          </p:cNvGraphicFramePr>
          <p:nvPr>
            <p:ph idx="1"/>
          </p:nvPr>
        </p:nvGraphicFramePr>
        <p:xfrm>
          <a:off x="457200" y="1193800"/>
          <a:ext cx="8229600" cy="14859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0" i="0" dirty="0">
                          <a:latin typeface="Georgia" panose="02040502050405020303" pitchFamily="18" charset="0"/>
                        </a:rPr>
                        <a:t>Omics Combination</a:t>
                      </a:r>
                    </a:p>
                  </a:txBody>
                  <a:tcPr/>
                </a:tc>
                <a:tc>
                  <a:txBody>
                    <a:bodyPr/>
                    <a:lstStyle/>
                    <a:p>
                      <a:pPr marL="0" lvl="0" indent="0">
                        <a:buNone/>
                      </a:pPr>
                      <a:r>
                        <a:rPr b="0" i="0" dirty="0">
                          <a:latin typeface="Georgia" panose="02040502050405020303" pitchFamily="18" charset="0"/>
                        </a:rPr>
                        <a:t>Technologies</a:t>
                      </a:r>
                    </a:p>
                  </a:txBody>
                  <a:tcPr/>
                </a:tc>
                <a:extLst>
                  <a:ext uri="{0D108BD9-81ED-4DB2-BD59-A6C34878D82A}">
                    <a16:rowId xmlns:a16="http://schemas.microsoft.com/office/drawing/2014/main" val="10000"/>
                  </a:ext>
                </a:extLst>
              </a:tr>
              <a:tr h="0">
                <a:tc>
                  <a:txBody>
                    <a:bodyPr/>
                    <a:lstStyle/>
                    <a:p>
                      <a:pPr marL="0" lvl="0" indent="0">
                        <a:buNone/>
                      </a:pPr>
                      <a:r>
                        <a:rPr b="0" i="0" dirty="0">
                          <a:latin typeface="Georgia" panose="02040502050405020303" pitchFamily="18" charset="0"/>
                        </a:rPr>
                        <a:t>Genome + Transcriptome</a:t>
                      </a:r>
                    </a:p>
                  </a:txBody>
                  <a:tcPr/>
                </a:tc>
                <a:tc>
                  <a:txBody>
                    <a:bodyPr/>
                    <a:lstStyle/>
                    <a:p>
                      <a:pPr marL="0" lvl="0" indent="0">
                        <a:buNone/>
                      </a:pPr>
                      <a:r>
                        <a:rPr b="0" i="0" dirty="0">
                          <a:latin typeface="Georgia" panose="02040502050405020303" pitchFamily="18" charset="0"/>
                        </a:rPr>
                        <a:t>G&amp;T-seq, TARGET-seq, sci-L3</a:t>
                      </a:r>
                    </a:p>
                  </a:txBody>
                  <a:tcPr/>
                </a:tc>
                <a:extLst>
                  <a:ext uri="{0D108BD9-81ED-4DB2-BD59-A6C34878D82A}">
                    <a16:rowId xmlns:a16="http://schemas.microsoft.com/office/drawing/2014/main" val="10001"/>
                  </a:ext>
                </a:extLst>
              </a:tr>
              <a:tr h="0">
                <a:tc>
                  <a:txBody>
                    <a:bodyPr/>
                    <a:lstStyle/>
                    <a:p>
                      <a:pPr marL="0" lvl="0" indent="0">
                        <a:buNone/>
                      </a:pPr>
                      <a:r>
                        <a:rPr b="0" i="0" dirty="0">
                          <a:latin typeface="Georgia" panose="02040502050405020303" pitchFamily="18" charset="0"/>
                        </a:rPr>
                        <a:t>Epigenome + Transcriptome</a:t>
                      </a:r>
                    </a:p>
                  </a:txBody>
                  <a:tcPr/>
                </a:tc>
                <a:tc>
                  <a:txBody>
                    <a:bodyPr/>
                    <a:lstStyle/>
                    <a:p>
                      <a:pPr marL="0" lvl="0" indent="0">
                        <a:buNone/>
                      </a:pPr>
                      <a:r>
                        <a:rPr b="0" i="0" dirty="0">
                          <a:latin typeface="Georgia" panose="02040502050405020303" pitchFamily="18" charset="0"/>
                        </a:rPr>
                        <a:t>sci-CAR, SNARE-seq, SHARE-seq</a:t>
                      </a:r>
                    </a:p>
                  </a:txBody>
                  <a:tcPr/>
                </a:tc>
                <a:extLst>
                  <a:ext uri="{0D108BD9-81ED-4DB2-BD59-A6C34878D82A}">
                    <a16:rowId xmlns:a16="http://schemas.microsoft.com/office/drawing/2014/main" val="10002"/>
                  </a:ext>
                </a:extLst>
              </a:tr>
              <a:tr h="0">
                <a:tc>
                  <a:txBody>
                    <a:bodyPr/>
                    <a:lstStyle/>
                    <a:p>
                      <a:pPr marL="0" lvl="0" indent="0">
                        <a:buNone/>
                      </a:pPr>
                      <a:r>
                        <a:rPr b="0" i="0" dirty="0">
                          <a:latin typeface="Georgia" panose="02040502050405020303" pitchFamily="18" charset="0"/>
                        </a:rPr>
                        <a:t>Transcriptome + Protein</a:t>
                      </a:r>
                    </a:p>
                  </a:txBody>
                  <a:tcPr/>
                </a:tc>
                <a:tc>
                  <a:txBody>
                    <a:bodyPr/>
                    <a:lstStyle/>
                    <a:p>
                      <a:pPr marL="0" lvl="0" indent="0">
                        <a:buNone/>
                      </a:pPr>
                      <a:r>
                        <a:rPr b="0" i="0" dirty="0">
                          <a:latin typeface="Georgia" panose="02040502050405020303" pitchFamily="18" charset="0"/>
                        </a:rPr>
                        <a:t>CITE-seq, REAP-seq, ASAP-seq</a:t>
                      </a:r>
                    </a:p>
                  </a:txBody>
                  <a:tcPr/>
                </a:tc>
                <a:extLst>
                  <a:ext uri="{0D108BD9-81ED-4DB2-BD59-A6C34878D82A}">
                    <a16:rowId xmlns:a16="http://schemas.microsoft.com/office/drawing/2014/main" val="10003"/>
                  </a:ext>
                </a:extLst>
              </a:tr>
              <a:tr h="0">
                <a:tc>
                  <a:txBody>
                    <a:bodyPr/>
                    <a:lstStyle/>
                    <a:p>
                      <a:pPr marL="0" lvl="0" indent="0">
                        <a:buNone/>
                      </a:pPr>
                      <a:r>
                        <a:rPr b="0" i="0" dirty="0">
                          <a:latin typeface="Georgia" panose="02040502050405020303" pitchFamily="18" charset="0"/>
                        </a:rPr>
                        <a:t>Triple Modality</a:t>
                      </a:r>
                    </a:p>
                  </a:txBody>
                  <a:tcPr/>
                </a:tc>
                <a:tc>
                  <a:txBody>
                    <a:bodyPr/>
                    <a:lstStyle/>
                    <a:p>
                      <a:pPr marL="0" lvl="0" indent="0">
                        <a:buNone/>
                      </a:pPr>
                      <a:r>
                        <a:rPr b="0" i="0" dirty="0">
                          <a:latin typeface="Georgia" panose="02040502050405020303" pitchFamily="18" charset="0"/>
                        </a:rPr>
                        <a:t>TEA-seq, DOGMA-seq</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b="1"/>
              <a:t>Advantage:</a:t>
            </a:r>
            <a:r>
              <a:t> All measurements from the same cells</a:t>
            </a:r>
          </a:p>
          <a:p>
            <a:pPr lvl="0"/>
            <a:r>
              <a:t>Eliminates batch effects between modalities</a:t>
            </a:r>
          </a:p>
          <a:p>
            <a:pPr lvl="0"/>
            <a:r>
              <a:t>Reveals cell-level regulatory relationships</a:t>
            </a:r>
          </a:p>
          <a:p>
            <a:pPr lvl="0"/>
            <a:r>
              <a:t>Emerging: Spatial multi-omics maintains tissue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Multi-Omics</a:t>
            </a:r>
          </a:p>
        </p:txBody>
      </p:sp>
      <p:pic>
        <p:nvPicPr>
          <p:cNvPr id="3" name="Picture 1" descr="figures/multimodal-study-example.jpg"/>
          <p:cNvPicPr>
            <a:picLocks noGrp="1" noChangeAspect="1"/>
          </p:cNvPicPr>
          <p:nvPr/>
        </p:nvPicPr>
        <p:blipFill>
          <a:blip r:embed="rId3"/>
          <a:stretch>
            <a:fillRect/>
          </a:stretch>
        </p:blipFill>
        <p:spPr bwMode="auto">
          <a:xfrm>
            <a:off x="1524000" y="1193800"/>
            <a:ext cx="6083300" cy="33909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Welcome to the Multi-Omics Integration Series</a:t>
            </a:r>
          </a:p>
        </p:txBody>
      </p:sp>
      <p:sp>
        <p:nvSpPr>
          <p:cNvPr id="3" name="Content Placeholder 2"/>
          <p:cNvSpPr>
            <a:spLocks noGrp="1"/>
          </p:cNvSpPr>
          <p:nvPr>
            <p:ph idx="1"/>
          </p:nvPr>
        </p:nvSpPr>
        <p:spPr/>
        <p:txBody>
          <a:bodyPr/>
          <a:lstStyle/>
          <a:p>
            <a:pPr marL="0" lvl="0" indent="0">
              <a:buNone/>
            </a:pPr>
            <a:r>
              <a:t>This foundational session will establish: - What each omics layer measures and why it matters - Study design frameworks: parallel vs joint profiling - Analytical paradigms: sample-focused vs feature-focused - Key challenges facing the field</a:t>
            </a:r>
          </a:p>
          <a:p>
            <a:pPr marL="0" lvl="0" indent="0">
              <a:buNone/>
            </a:pPr>
            <a:r>
              <a:rPr b="1"/>
              <a:t>Goal:</a:t>
            </a:r>
            <a:r>
              <a:t> Prepare you to critically engage with upcoming speaker presentations.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tretch>
            <a:fillRect/>
          </a:stretch>
        </p:blipFill>
        <p:spPr bwMode="auto">
          <a:xfrm>
            <a:off x="2882900" y="1193800"/>
            <a:ext cx="3378200" cy="33909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Two Analytical Paradigms</a:t>
            </a:r>
          </a:p>
        </p:txBody>
      </p:sp>
      <p:pic>
        <p:nvPicPr>
          <p:cNvPr id="3" name="Picture 1" descr="figures/integration-approaches.png"/>
          <p:cNvPicPr>
            <a:picLocks noGrp="1" noChangeAspect="1"/>
          </p:cNvPicPr>
          <p:nvPr/>
        </p:nvPicPr>
        <p:blipFill>
          <a:blip r:embed="rId3"/>
          <a:stretch>
            <a:fillRect/>
          </a:stretch>
        </p:blipFill>
        <p:spPr bwMode="auto">
          <a:xfrm>
            <a:off x="457200" y="1524000"/>
            <a:ext cx="4038600" cy="27305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Sample-Focused: Molecular Subtyping</a:t>
            </a:r>
          </a:p>
        </p:txBody>
      </p:sp>
      <p:pic>
        <p:nvPicPr>
          <p:cNvPr id="3" name="Picture 1" descr="figures/sample-focused-clustering.png"/>
          <p:cNvPicPr>
            <a:picLocks noGrp="1" noChangeAspect="1"/>
          </p:cNvPicPr>
          <p:nvPr/>
        </p:nvPicPr>
        <p:blipFill>
          <a:blip r:embed="rId3"/>
          <a:stretch>
            <a:fillRect/>
          </a:stretch>
        </p:blipFill>
        <p:spPr bwMode="auto">
          <a:xfrm>
            <a:off x="901700" y="1193800"/>
            <a:ext cx="3136900" cy="33909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96"/>
            <a:ext cx="8229600" cy="857250"/>
          </a:xfrm>
        </p:spPr>
        <p:txBody>
          <a:bodyPr/>
          <a:lstStyle/>
          <a:p>
            <a:pPr marL="0" lvl="0" indent="0">
              <a:buNone/>
            </a:pPr>
            <a:r>
              <a:rPr dirty="0"/>
              <a:t>Feature-Focused: 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850900" y="1193800"/>
            <a:ext cx="3251200" cy="3390900"/>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160020" y="192402"/>
            <a:ext cx="457200" cy="457200"/>
          </a:xfrm>
          <a:prstGeom prst="rect">
            <a:avLst/>
          </a:prstGeom>
        </p:spPr>
      </p:pic>
      <p:sp>
        <p:nvSpPr>
          <p:cNvPr id="4" name="Text 1"/>
          <p:cNvSpPr/>
          <p:nvPr/>
        </p:nvSpPr>
        <p:spPr>
          <a:xfrm>
            <a:off x="731520" y="0"/>
            <a:ext cx="7726680" cy="640080"/>
          </a:xfrm>
          <a:prstGeom prst="rect">
            <a:avLst/>
          </a:prstGeom>
          <a:noFill/>
          <a:ln/>
        </p:spPr>
        <p:txBody>
          <a:bodyPr wrap="square" lIns="0" tIns="0" rIns="0" bIns="0" rtlCol="0" anchor="ctr"/>
          <a:lstStyle/>
          <a:p>
            <a:pPr algn="ctr"/>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latin typeface="Georgia" panose="02040502050405020303" pitchFamily="18" charset="0"/>
            </a:endParaRPr>
          </a:p>
        </p:txBody>
      </p:sp>
      <p:sp>
        <p:nvSpPr>
          <p:cNvPr id="5" name="Text 2"/>
          <p:cNvSpPr/>
          <p:nvPr/>
        </p:nvSpPr>
        <p:spPr>
          <a:xfrm>
            <a:off x="845820" y="489204"/>
            <a:ext cx="7498080" cy="411480"/>
          </a:xfrm>
          <a:prstGeom prst="rect">
            <a:avLst/>
          </a:prstGeom>
          <a:noFill/>
          <a:ln/>
        </p:spPr>
        <p:txBody>
          <a:bodyPr wrap="square" lIns="0" tIns="0" rIns="0" bIns="0" rtlCol="0" anchor="ctr"/>
          <a:lstStyle/>
          <a:p>
            <a:pPr algn="ctr"/>
            <a:r>
              <a:rPr lang="en-US" sz="1300" dirty="0">
                <a:solidFill>
                  <a:srgbClr val="58E0C3"/>
                </a:solidFill>
                <a:latin typeface="Georgia" panose="02040502050405020303" pitchFamily="18" charset="0"/>
                <a:ea typeface="Calibri" pitchFamily="34" charset="-122"/>
                <a:cs typeface="Calibri" pitchFamily="34" charset="-120"/>
              </a:rPr>
              <a:t>Each omics layer is analyzed separately, then results are compared post hoc</a:t>
            </a:r>
            <a:endParaRPr lang="en-US" sz="1300" dirty="0">
              <a:latin typeface="Georgia" panose="02040502050405020303" pitchFamily="18" charset="0"/>
            </a:endParaRPr>
          </a:p>
        </p:txBody>
      </p:sp>
      <p:sp>
        <p:nvSpPr>
          <p:cNvPr id="6" name="Shape 3"/>
          <p:cNvSpPr/>
          <p:nvPr/>
        </p:nvSpPr>
        <p:spPr>
          <a:xfrm>
            <a:off x="563376" y="1362834"/>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7" name="Shape 4"/>
          <p:cNvSpPr/>
          <p:nvPr/>
        </p:nvSpPr>
        <p:spPr>
          <a:xfrm>
            <a:off x="563376" y="1362834"/>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700536" y="1583877"/>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latin typeface="Georgia" panose="02040502050405020303" pitchFamily="18" charset="0"/>
            </a:endParaRPr>
          </a:p>
        </p:txBody>
      </p:sp>
      <p:sp>
        <p:nvSpPr>
          <p:cNvPr id="9" name="Text 6"/>
          <p:cNvSpPr/>
          <p:nvPr/>
        </p:nvSpPr>
        <p:spPr>
          <a:xfrm>
            <a:off x="1203456" y="1591434"/>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latin typeface="Georgia" panose="02040502050405020303" pitchFamily="18" charset="0"/>
            </a:endParaRPr>
          </a:p>
        </p:txBody>
      </p:sp>
      <p:pic>
        <p:nvPicPr>
          <p:cNvPr id="10" name="Image 1" descr="preencoded.png"/>
          <p:cNvPicPr>
            <a:picLocks noChangeAspect="1"/>
          </p:cNvPicPr>
          <p:nvPr/>
        </p:nvPicPr>
        <p:blipFill>
          <a:blip r:embed="rId4"/>
          <a:stretch>
            <a:fillRect/>
          </a:stretch>
        </p:blipFill>
        <p:spPr>
          <a:xfrm>
            <a:off x="746256" y="2185794"/>
            <a:ext cx="292608" cy="292608"/>
          </a:xfrm>
          <a:prstGeom prst="rect">
            <a:avLst/>
          </a:prstGeom>
        </p:spPr>
      </p:pic>
      <p:sp>
        <p:nvSpPr>
          <p:cNvPr id="11" name="Text 7"/>
          <p:cNvSpPr/>
          <p:nvPr/>
        </p:nvSpPr>
        <p:spPr>
          <a:xfrm>
            <a:off x="1130304" y="2140074"/>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RNA-seq → DESeq2 / edgeR</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gene expression</a:t>
            </a:r>
            <a:endParaRPr lang="en-US" sz="1000" dirty="0">
              <a:latin typeface="Georgia" panose="02040502050405020303" pitchFamily="18" charset="0"/>
            </a:endParaRPr>
          </a:p>
        </p:txBody>
      </p:sp>
      <p:pic>
        <p:nvPicPr>
          <p:cNvPr id="12" name="Image 2" descr="preencoded.png"/>
          <p:cNvPicPr>
            <a:picLocks noChangeAspect="1"/>
          </p:cNvPicPr>
          <p:nvPr/>
        </p:nvPicPr>
        <p:blipFill>
          <a:blip r:embed="rId5"/>
          <a:stretch>
            <a:fillRect/>
          </a:stretch>
        </p:blipFill>
        <p:spPr>
          <a:xfrm>
            <a:off x="746256" y="2825874"/>
            <a:ext cx="292608" cy="292608"/>
          </a:xfrm>
          <a:prstGeom prst="rect">
            <a:avLst/>
          </a:prstGeom>
        </p:spPr>
      </p:pic>
      <p:sp>
        <p:nvSpPr>
          <p:cNvPr id="13" name="Text 8"/>
          <p:cNvSpPr/>
          <p:nvPr/>
        </p:nvSpPr>
        <p:spPr>
          <a:xfrm>
            <a:off x="1130304" y="2780154"/>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Methylation → limma / DMRcate</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CpG analysis</a:t>
            </a:r>
            <a:endParaRPr lang="en-US" sz="1000" dirty="0">
              <a:latin typeface="Georgia" panose="02040502050405020303" pitchFamily="18" charset="0"/>
            </a:endParaRPr>
          </a:p>
        </p:txBody>
      </p:sp>
      <p:pic>
        <p:nvPicPr>
          <p:cNvPr id="14" name="Image 3" descr="preencoded.png"/>
          <p:cNvPicPr>
            <a:picLocks noChangeAspect="1"/>
          </p:cNvPicPr>
          <p:nvPr/>
        </p:nvPicPr>
        <p:blipFill>
          <a:blip r:embed="rId6"/>
          <a:stretch>
            <a:fillRect/>
          </a:stretch>
        </p:blipFill>
        <p:spPr>
          <a:xfrm>
            <a:off x="746256" y="3465954"/>
            <a:ext cx="292608" cy="292608"/>
          </a:xfrm>
          <a:prstGeom prst="rect">
            <a:avLst/>
          </a:prstGeom>
        </p:spPr>
      </p:pic>
      <p:sp>
        <p:nvSpPr>
          <p:cNvPr id="15" name="Text 9"/>
          <p:cNvSpPr/>
          <p:nvPr/>
        </p:nvSpPr>
        <p:spPr>
          <a:xfrm>
            <a:off x="1130304" y="3420234"/>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Proteomics → MaxQuant / Perseus</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protein abundance</a:t>
            </a:r>
            <a:endParaRPr lang="en-US" sz="1000" dirty="0">
              <a:latin typeface="Georgia" panose="02040502050405020303" pitchFamily="18" charset="0"/>
            </a:endParaRPr>
          </a:p>
        </p:txBody>
      </p:sp>
      <p:pic>
        <p:nvPicPr>
          <p:cNvPr id="16" name="Image 4" descr="preencoded.png"/>
          <p:cNvPicPr>
            <a:picLocks noChangeAspect="1"/>
          </p:cNvPicPr>
          <p:nvPr/>
        </p:nvPicPr>
        <p:blipFill>
          <a:blip r:embed="rId7"/>
          <a:stretch>
            <a:fillRect/>
          </a:stretch>
        </p:blipFill>
        <p:spPr>
          <a:xfrm>
            <a:off x="3055305" y="2597274"/>
            <a:ext cx="320040" cy="320040"/>
          </a:xfrm>
          <a:prstGeom prst="rect">
            <a:avLst/>
          </a:prstGeom>
        </p:spPr>
      </p:pic>
      <p:sp>
        <p:nvSpPr>
          <p:cNvPr id="17" name="Shape 10"/>
          <p:cNvSpPr/>
          <p:nvPr/>
        </p:nvSpPr>
        <p:spPr>
          <a:xfrm>
            <a:off x="3352296" y="1362834"/>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18" name="Shape 11"/>
          <p:cNvSpPr/>
          <p:nvPr/>
        </p:nvSpPr>
        <p:spPr>
          <a:xfrm>
            <a:off x="3352296" y="1362834"/>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19" name="Text 12"/>
          <p:cNvSpPr/>
          <p:nvPr/>
        </p:nvSpPr>
        <p:spPr>
          <a:xfrm>
            <a:off x="3489456" y="1591434"/>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latin typeface="Georgia" panose="02040502050405020303" pitchFamily="18" charset="0"/>
            </a:endParaRPr>
          </a:p>
        </p:txBody>
      </p:sp>
      <p:sp>
        <p:nvSpPr>
          <p:cNvPr id="20" name="Text 13"/>
          <p:cNvSpPr/>
          <p:nvPr/>
        </p:nvSpPr>
        <p:spPr>
          <a:xfrm>
            <a:off x="3992376" y="1591434"/>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latin typeface="Georgia" panose="02040502050405020303" pitchFamily="18" charset="0"/>
            </a:endParaRPr>
          </a:p>
        </p:txBody>
      </p:sp>
      <p:sp>
        <p:nvSpPr>
          <p:cNvPr id="21" name="Text 14"/>
          <p:cNvSpPr/>
          <p:nvPr/>
        </p:nvSpPr>
        <p:spPr>
          <a:xfrm>
            <a:off x="3535176" y="2140074"/>
            <a:ext cx="2194560" cy="1920240"/>
          </a:xfrm>
          <a:prstGeom prst="rect">
            <a:avLst/>
          </a:prstGeom>
          <a:noFill/>
          <a:ln/>
        </p:spPr>
        <p:txBody>
          <a:bodyPr wrap="square" lIns="0" tIns="0" rIns="0" bIns="0" rtlCol="0" anchor="ctr"/>
          <a:lstStyle/>
          <a:p>
            <a:r>
              <a:rPr lang="en-US" sz="1100" dirty="0">
                <a:solidFill>
                  <a:srgbClr val="4A6670"/>
                </a:solidFill>
                <a:latin typeface="Georgia" panose="02040502050405020303" pitchFamily="18" charset="0"/>
                <a:ea typeface="Calibri" pitchFamily="34" charset="-122"/>
                <a:cs typeface="Calibri" pitchFamily="34" charset="-120"/>
              </a:rPr>
              <a:t>Each pipeline produces an independent</a:t>
            </a:r>
            <a:endParaRPr lang="en-US" sz="1100" dirty="0">
              <a:latin typeface="Georgia" panose="02040502050405020303" pitchFamily="18" charset="0"/>
            </a:endParaRPr>
          </a:p>
          <a:p>
            <a:r>
              <a:rPr lang="en-US" sz="1100" dirty="0">
                <a:solidFill>
                  <a:srgbClr val="4A6670"/>
                </a:solidFill>
                <a:latin typeface="Georgia" panose="02040502050405020303" pitchFamily="18" charset="0"/>
                <a:ea typeface="Calibri" pitchFamily="34" charset="-122"/>
                <a:cs typeface="Calibri" pitchFamily="34" charset="-120"/>
              </a:rPr>
              <a:t>list of significant features:</a:t>
            </a:r>
            <a:endParaRPr lang="en-US" sz="1100" dirty="0">
              <a:latin typeface="Georgia" panose="02040502050405020303" pitchFamily="18" charset="0"/>
            </a:endParaRPr>
          </a:p>
          <a:p>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Downregulated genes (padj &lt; 0.05)</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Hypermethylated promoters (Δβ &gt; 0.2)</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Depleted proteins (log2FC &lt; -1)</a:t>
            </a:r>
            <a:endParaRPr lang="en-US" sz="1100" dirty="0">
              <a:latin typeface="Georgia" panose="02040502050405020303" pitchFamily="18" charset="0"/>
            </a:endParaRPr>
          </a:p>
          <a:p>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Thresholds are applied independently</a:t>
            </a:r>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for each data type.</a:t>
            </a:r>
            <a:endParaRPr lang="en-US" sz="1100" dirty="0">
              <a:latin typeface="Georgia" panose="02040502050405020303" pitchFamily="18" charset="0"/>
            </a:endParaRPr>
          </a:p>
        </p:txBody>
      </p:sp>
      <p:pic>
        <p:nvPicPr>
          <p:cNvPr id="22" name="Image 5" descr="preencoded.png"/>
          <p:cNvPicPr>
            <a:picLocks noChangeAspect="1"/>
          </p:cNvPicPr>
          <p:nvPr/>
        </p:nvPicPr>
        <p:blipFill>
          <a:blip r:embed="rId7"/>
          <a:stretch>
            <a:fillRect/>
          </a:stretch>
        </p:blipFill>
        <p:spPr>
          <a:xfrm>
            <a:off x="5844225" y="2597274"/>
            <a:ext cx="320040" cy="320040"/>
          </a:xfrm>
          <a:prstGeom prst="rect">
            <a:avLst/>
          </a:prstGeom>
        </p:spPr>
      </p:pic>
      <p:sp>
        <p:nvSpPr>
          <p:cNvPr id="23" name="Shape 15"/>
          <p:cNvSpPr/>
          <p:nvPr/>
        </p:nvSpPr>
        <p:spPr>
          <a:xfrm>
            <a:off x="6141216" y="1362834"/>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24" name="Shape 16"/>
          <p:cNvSpPr/>
          <p:nvPr/>
        </p:nvSpPr>
        <p:spPr>
          <a:xfrm>
            <a:off x="6141216" y="1362834"/>
            <a:ext cx="246888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25" name="Text 17"/>
          <p:cNvSpPr/>
          <p:nvPr/>
        </p:nvSpPr>
        <p:spPr>
          <a:xfrm>
            <a:off x="6278376" y="1591434"/>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latin typeface="Georgia" panose="02040502050405020303" pitchFamily="18" charset="0"/>
            </a:endParaRPr>
          </a:p>
        </p:txBody>
      </p:sp>
      <p:sp>
        <p:nvSpPr>
          <p:cNvPr id="26" name="Text 18"/>
          <p:cNvSpPr/>
          <p:nvPr/>
        </p:nvSpPr>
        <p:spPr>
          <a:xfrm>
            <a:off x="6781296" y="1591434"/>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latin typeface="Georgia" panose="02040502050405020303" pitchFamily="18" charset="0"/>
            </a:endParaRPr>
          </a:p>
        </p:txBody>
      </p:sp>
      <p:sp>
        <p:nvSpPr>
          <p:cNvPr id="27" name="Shape 19"/>
          <p:cNvSpPr/>
          <p:nvPr/>
        </p:nvSpPr>
        <p:spPr>
          <a:xfrm>
            <a:off x="6552696" y="2368674"/>
            <a:ext cx="1005840" cy="822960"/>
          </a:xfrm>
          <a:prstGeom prst="ellipse">
            <a:avLst/>
          </a:prstGeom>
          <a:solidFill>
            <a:srgbClr val="088395">
              <a:alpha val="30000"/>
            </a:srgbClr>
          </a:solidFill>
          <a:ln w="19050">
            <a:solidFill>
              <a:srgbClr val="088395"/>
            </a:solidFill>
            <a:prstDash val="solid"/>
          </a:ln>
        </p:spPr>
        <p:txBody>
          <a:bodyPr/>
          <a:lstStyle/>
          <a:p>
            <a:endParaRPr lang="en-US" dirty="0">
              <a:latin typeface="Georgia" panose="02040502050405020303" pitchFamily="18" charset="0"/>
            </a:endParaRPr>
          </a:p>
        </p:txBody>
      </p:sp>
      <p:sp>
        <p:nvSpPr>
          <p:cNvPr id="28" name="Shape 20"/>
          <p:cNvSpPr/>
          <p:nvPr/>
        </p:nvSpPr>
        <p:spPr>
          <a:xfrm>
            <a:off x="7192776" y="2368674"/>
            <a:ext cx="1005840" cy="822960"/>
          </a:xfrm>
          <a:prstGeom prst="ellipse">
            <a:avLst/>
          </a:prstGeom>
          <a:solidFill>
            <a:srgbClr val="10B9A0">
              <a:alpha val="30000"/>
            </a:srgbClr>
          </a:solidFill>
          <a:ln w="19050">
            <a:solidFill>
              <a:srgbClr val="10B9A0"/>
            </a:solidFill>
            <a:prstDash val="solid"/>
          </a:ln>
        </p:spPr>
        <p:txBody>
          <a:bodyPr/>
          <a:lstStyle/>
          <a:p>
            <a:endParaRPr lang="en-US" dirty="0">
              <a:latin typeface="Georgia" panose="02040502050405020303" pitchFamily="18" charset="0"/>
            </a:endParaRPr>
          </a:p>
        </p:txBody>
      </p:sp>
      <p:sp>
        <p:nvSpPr>
          <p:cNvPr id="29" name="Text 21"/>
          <p:cNvSpPr/>
          <p:nvPr/>
        </p:nvSpPr>
        <p:spPr>
          <a:xfrm>
            <a:off x="6506976" y="2642994"/>
            <a:ext cx="548640" cy="228600"/>
          </a:xfrm>
          <a:prstGeom prst="rect">
            <a:avLst/>
          </a:prstGeom>
          <a:noFill/>
          <a:ln/>
        </p:spPr>
        <p:txBody>
          <a:bodyPr wrap="square" lIns="0" tIns="0" rIns="0" bIns="0" rtlCol="0" anchor="ctr"/>
          <a:lstStyle/>
          <a:p>
            <a:pPr algn="ctr"/>
            <a:r>
              <a:rPr lang="en-US" sz="800" dirty="0">
                <a:solidFill>
                  <a:srgbClr val="088395"/>
                </a:solidFill>
                <a:latin typeface="Georgia" panose="02040502050405020303" pitchFamily="18" charset="0"/>
                <a:ea typeface="Calibri" pitchFamily="34" charset="-122"/>
                <a:cs typeface="Calibri" pitchFamily="34" charset="-120"/>
              </a:rPr>
              <a:t>RNA</a:t>
            </a:r>
            <a:endParaRPr lang="en-US" sz="800" dirty="0">
              <a:latin typeface="Georgia" panose="02040502050405020303" pitchFamily="18" charset="0"/>
            </a:endParaRPr>
          </a:p>
        </p:txBody>
      </p:sp>
      <p:sp>
        <p:nvSpPr>
          <p:cNvPr id="30" name="Text 22"/>
          <p:cNvSpPr/>
          <p:nvPr/>
        </p:nvSpPr>
        <p:spPr>
          <a:xfrm>
            <a:off x="7695696" y="2642994"/>
            <a:ext cx="548640" cy="228600"/>
          </a:xfrm>
          <a:prstGeom prst="rect">
            <a:avLst/>
          </a:prstGeom>
          <a:noFill/>
          <a:ln/>
        </p:spPr>
        <p:txBody>
          <a:bodyPr wrap="square" lIns="0" tIns="0" rIns="0" bIns="0" rtlCol="0" anchor="ctr"/>
          <a:lstStyle/>
          <a:p>
            <a:pPr algn="ctr"/>
            <a:r>
              <a:rPr lang="en-US" sz="800" dirty="0">
                <a:solidFill>
                  <a:srgbClr val="10B9A0"/>
                </a:solidFill>
                <a:latin typeface="Georgia" panose="02040502050405020303" pitchFamily="18" charset="0"/>
                <a:ea typeface="Calibri" pitchFamily="34" charset="-122"/>
                <a:cs typeface="Calibri" pitchFamily="34" charset="-120"/>
              </a:rPr>
              <a:t>Meth</a:t>
            </a:r>
            <a:endParaRPr lang="en-US" sz="800" dirty="0">
              <a:latin typeface="Georgia" panose="02040502050405020303" pitchFamily="18" charset="0"/>
            </a:endParaRPr>
          </a:p>
        </p:txBody>
      </p:sp>
      <p:sp>
        <p:nvSpPr>
          <p:cNvPr id="31" name="Text 23"/>
          <p:cNvSpPr/>
          <p:nvPr/>
        </p:nvSpPr>
        <p:spPr>
          <a:xfrm>
            <a:off x="6324096" y="3328794"/>
            <a:ext cx="2194560" cy="123444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Convergent hits found by overlap</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(e.g. silenced + hypermethylated genes)</a:t>
            </a:r>
            <a:endParaRPr lang="en-US" sz="1000" dirty="0">
              <a:latin typeface="Georgia" panose="02040502050405020303" pitchFamily="18" charset="0"/>
            </a:endParaRPr>
          </a:p>
          <a:p>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Example: TCGA breast cancer studies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identified candidate tumor suppressors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via Venn-diagram intersection of</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DE genes and DM promoters.</a:t>
            </a:r>
            <a:endParaRPr lang="en-US" sz="1000" dirty="0">
              <a:latin typeface="Georgia" panose="02040502050405020303" pitchFamily="18" charset="0"/>
            </a:endParaRPr>
          </a:p>
        </p:txBody>
      </p:sp>
      <p:sp>
        <p:nvSpPr>
          <p:cNvPr id="32" name="Text 24"/>
          <p:cNvSpPr/>
          <p:nvPr/>
        </p:nvSpPr>
        <p:spPr>
          <a:xfrm>
            <a:off x="563376" y="4714110"/>
            <a:ext cx="8046720" cy="320040"/>
          </a:xfrm>
          <a:prstGeom prst="rect">
            <a:avLst/>
          </a:prstGeom>
          <a:noFill/>
          <a:ln/>
        </p:spPr>
        <p:txBody>
          <a:bodyPr wrap="square" rtlCol="0" anchor="ctr"/>
          <a:lstStyle/>
          <a:p>
            <a:r>
              <a:rPr lang="en-US" sz="900" dirty="0">
                <a:solidFill>
                  <a:srgbClr val="4A6670"/>
                </a:solidFill>
                <a:latin typeface="Georgia" panose="02040502050405020303" pitchFamily="18" charset="0"/>
                <a:ea typeface="Calibri" pitchFamily="34" charset="-122"/>
                <a:cs typeface="Calibri" pitchFamily="34" charset="-120"/>
              </a:rPr>
              <a:t>Source: TCGA Consortium (Nature 2012) — Breast, Colorectal, GBM landmark studies</a:t>
            </a:r>
            <a:endParaRPr lang="en-US" sz="900" dirty="0">
              <a:latin typeface="Georgia" panose="0204050205040502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188472" y="182880"/>
            <a:ext cx="438912" cy="438912"/>
          </a:xfrm>
          <a:prstGeom prst="rect">
            <a:avLst/>
          </a:prstGeom>
        </p:spPr>
      </p:pic>
      <p:sp>
        <p:nvSpPr>
          <p:cNvPr id="4" name="Text 1"/>
          <p:cNvSpPr/>
          <p:nvPr/>
        </p:nvSpPr>
        <p:spPr>
          <a:xfrm>
            <a:off x="822960" y="27432"/>
            <a:ext cx="7498080" cy="594360"/>
          </a:xfrm>
          <a:prstGeom prst="rect">
            <a:avLst/>
          </a:prstGeom>
          <a:noFill/>
          <a:ln/>
        </p:spPr>
        <p:txBody>
          <a:bodyPr wrap="square" lIns="0" tIns="0" rIns="0" bIns="0" rtlCol="0" anchor="ctr"/>
          <a:lstStyle/>
          <a:p>
            <a:pPr algn="ctr"/>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latin typeface="Georgia" panose="02040502050405020303" pitchFamily="18" charset="0"/>
            </a:endParaRPr>
          </a:p>
        </p:txBody>
      </p:sp>
      <p:sp>
        <p:nvSpPr>
          <p:cNvPr id="5" name="Text 2"/>
          <p:cNvSpPr/>
          <p:nvPr/>
        </p:nvSpPr>
        <p:spPr>
          <a:xfrm>
            <a:off x="822960" y="486030"/>
            <a:ext cx="7498080" cy="365760"/>
          </a:xfrm>
          <a:prstGeom prst="rect">
            <a:avLst/>
          </a:prstGeom>
          <a:noFill/>
          <a:ln/>
        </p:spPr>
        <p:txBody>
          <a:bodyPr wrap="square" lIns="0" tIns="0" rIns="0" bIns="0" rtlCol="0" anchor="ctr"/>
          <a:lstStyle/>
          <a:p>
            <a:pPr algn="ctr"/>
            <a:r>
              <a:rPr lang="en-US" sz="1300" dirty="0">
                <a:solidFill>
                  <a:srgbClr val="58E0C3"/>
                </a:solidFill>
                <a:latin typeface="Georgia" panose="02040502050405020303" pitchFamily="18" charset="0"/>
                <a:ea typeface="Calibri" pitchFamily="34" charset="-122"/>
                <a:cs typeface="Calibri" pitchFamily="34" charset="-120"/>
              </a:rPr>
              <a:t>Why the overlap approach leaves biological signal on the table</a:t>
            </a:r>
            <a:endParaRPr lang="en-US" sz="1300" dirty="0">
              <a:latin typeface="Georgia" panose="02040502050405020303" pitchFamily="18" charset="0"/>
            </a:endParaRPr>
          </a:p>
        </p:txBody>
      </p:sp>
      <p:sp>
        <p:nvSpPr>
          <p:cNvPr id="6" name="Shape 3"/>
          <p:cNvSpPr/>
          <p:nvPr/>
        </p:nvSpPr>
        <p:spPr>
          <a:xfrm>
            <a:off x="502920" y="118872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18872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85800" y="1353312"/>
            <a:ext cx="274320" cy="274320"/>
          </a:xfrm>
          <a:prstGeom prst="rect">
            <a:avLst/>
          </a:prstGeom>
        </p:spPr>
      </p:pic>
      <p:sp>
        <p:nvSpPr>
          <p:cNvPr id="9" name="Text 5"/>
          <p:cNvSpPr/>
          <p:nvPr/>
        </p:nvSpPr>
        <p:spPr>
          <a:xfrm>
            <a:off x="1051560" y="132588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latin typeface="Georgia" panose="02040502050405020303" pitchFamily="18" charset="0"/>
            </a:endParaRPr>
          </a:p>
        </p:txBody>
      </p:sp>
      <p:sp>
        <p:nvSpPr>
          <p:cNvPr id="10" name="Text 6"/>
          <p:cNvSpPr/>
          <p:nvPr/>
        </p:nvSpPr>
        <p:spPr>
          <a:xfrm>
            <a:off x="685800" y="169164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latin typeface="Georgia" panose="02040502050405020303" pitchFamily="18" charset="0"/>
            </a:endParaRPr>
          </a:p>
        </p:txBody>
      </p:sp>
      <p:sp>
        <p:nvSpPr>
          <p:cNvPr id="11" name="Shape 7"/>
          <p:cNvSpPr/>
          <p:nvPr/>
        </p:nvSpPr>
        <p:spPr>
          <a:xfrm>
            <a:off x="4709160" y="118872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2" name="Shape 8"/>
          <p:cNvSpPr/>
          <p:nvPr/>
        </p:nvSpPr>
        <p:spPr>
          <a:xfrm>
            <a:off x="4709160" y="118872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4892040" y="1353312"/>
            <a:ext cx="274320" cy="274320"/>
          </a:xfrm>
          <a:prstGeom prst="rect">
            <a:avLst/>
          </a:prstGeom>
        </p:spPr>
      </p:pic>
      <p:sp>
        <p:nvSpPr>
          <p:cNvPr id="14" name="Text 9"/>
          <p:cNvSpPr/>
          <p:nvPr/>
        </p:nvSpPr>
        <p:spPr>
          <a:xfrm>
            <a:off x="5257800" y="132588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latin typeface="Georgia" panose="02040502050405020303" pitchFamily="18" charset="0"/>
            </a:endParaRPr>
          </a:p>
        </p:txBody>
      </p:sp>
      <p:sp>
        <p:nvSpPr>
          <p:cNvPr id="15" name="Text 10"/>
          <p:cNvSpPr/>
          <p:nvPr/>
        </p:nvSpPr>
        <p:spPr>
          <a:xfrm>
            <a:off x="4892040" y="169164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latin typeface="Georgia" panose="02040502050405020303" pitchFamily="18" charset="0"/>
            </a:endParaRPr>
          </a:p>
        </p:txBody>
      </p:sp>
      <p:sp>
        <p:nvSpPr>
          <p:cNvPr id="16" name="Shape 11"/>
          <p:cNvSpPr/>
          <p:nvPr/>
        </p:nvSpPr>
        <p:spPr>
          <a:xfrm>
            <a:off x="502920" y="301752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7" name="Shape 12"/>
          <p:cNvSpPr/>
          <p:nvPr/>
        </p:nvSpPr>
        <p:spPr>
          <a:xfrm>
            <a:off x="502920" y="301752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8" name="Image 3" descr="preencoded.png"/>
          <p:cNvPicPr>
            <a:picLocks noChangeAspect="1"/>
          </p:cNvPicPr>
          <p:nvPr/>
        </p:nvPicPr>
        <p:blipFill>
          <a:blip r:embed="rId4"/>
          <a:stretch>
            <a:fillRect/>
          </a:stretch>
        </p:blipFill>
        <p:spPr>
          <a:xfrm>
            <a:off x="685800" y="3182112"/>
            <a:ext cx="274320" cy="274320"/>
          </a:xfrm>
          <a:prstGeom prst="rect">
            <a:avLst/>
          </a:prstGeom>
        </p:spPr>
      </p:pic>
      <p:sp>
        <p:nvSpPr>
          <p:cNvPr id="19" name="Text 13"/>
          <p:cNvSpPr/>
          <p:nvPr/>
        </p:nvSpPr>
        <p:spPr>
          <a:xfrm>
            <a:off x="1051560" y="315468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latin typeface="Georgia" panose="02040502050405020303" pitchFamily="18" charset="0"/>
            </a:endParaRPr>
          </a:p>
        </p:txBody>
      </p:sp>
      <p:sp>
        <p:nvSpPr>
          <p:cNvPr id="20" name="Text 14"/>
          <p:cNvSpPr/>
          <p:nvPr/>
        </p:nvSpPr>
        <p:spPr>
          <a:xfrm>
            <a:off x="685800" y="352044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latin typeface="Georgia" panose="02040502050405020303" pitchFamily="18" charset="0"/>
            </a:endParaRPr>
          </a:p>
        </p:txBody>
      </p:sp>
      <p:sp>
        <p:nvSpPr>
          <p:cNvPr id="21" name="Shape 15"/>
          <p:cNvSpPr/>
          <p:nvPr/>
        </p:nvSpPr>
        <p:spPr>
          <a:xfrm>
            <a:off x="4709160" y="301752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09160" y="301752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23" name="Image 4" descr="preencoded.png"/>
          <p:cNvPicPr>
            <a:picLocks noChangeAspect="1"/>
          </p:cNvPicPr>
          <p:nvPr/>
        </p:nvPicPr>
        <p:blipFill>
          <a:blip r:embed="rId4"/>
          <a:stretch>
            <a:fillRect/>
          </a:stretch>
        </p:blipFill>
        <p:spPr>
          <a:xfrm>
            <a:off x="4892040" y="3182112"/>
            <a:ext cx="274320" cy="274320"/>
          </a:xfrm>
          <a:prstGeom prst="rect">
            <a:avLst/>
          </a:prstGeom>
        </p:spPr>
      </p:pic>
      <p:sp>
        <p:nvSpPr>
          <p:cNvPr id="24" name="Text 17"/>
          <p:cNvSpPr/>
          <p:nvPr/>
        </p:nvSpPr>
        <p:spPr>
          <a:xfrm>
            <a:off x="5257800" y="315468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latin typeface="Georgia" panose="02040502050405020303" pitchFamily="18" charset="0"/>
            </a:endParaRPr>
          </a:p>
        </p:txBody>
      </p:sp>
      <p:sp>
        <p:nvSpPr>
          <p:cNvPr id="25" name="Text 18"/>
          <p:cNvSpPr/>
          <p:nvPr/>
        </p:nvSpPr>
        <p:spPr>
          <a:xfrm>
            <a:off x="4892040" y="352044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latin typeface="Georgia" panose="02040502050405020303" pitchFamily="18" charset="0"/>
            </a:endParaRPr>
          </a:p>
        </p:txBody>
      </p:sp>
      <p:sp>
        <p:nvSpPr>
          <p:cNvPr id="26" name="Text 19"/>
          <p:cNvSpPr/>
          <p:nvPr/>
        </p:nvSpPr>
        <p:spPr>
          <a:xfrm>
            <a:off x="502920" y="4841748"/>
            <a:ext cx="8138160" cy="274320"/>
          </a:xfrm>
          <a:prstGeom prst="rect">
            <a:avLst/>
          </a:prstGeom>
          <a:noFill/>
          <a:ln/>
        </p:spPr>
        <p:txBody>
          <a:bodyPr wrap="square" rtlCol="0" anchor="ctr"/>
          <a:lstStyle/>
          <a:p>
            <a:r>
              <a:rPr lang="en-US" sz="800" dirty="0">
                <a:solidFill>
                  <a:srgbClr val="4A6670"/>
                </a:solidFill>
                <a:latin typeface="Georgia" panose="02040502050405020303" pitchFamily="18" charset="0"/>
                <a:ea typeface="Calibri" pitchFamily="34" charset="-122"/>
                <a:cs typeface="Calibri" pitchFamily="34" charset="-120"/>
              </a:rPr>
              <a:t>Chen et al. Genome Biology 2019 · Barros et al. Briefings in Bioinformatics 2025 · Gómez-de-Mariscal et al. Frontiers in Genetics 2024</a:t>
            </a:r>
            <a:endParaRPr lang="en-US" sz="800" dirty="0">
              <a:latin typeface="Georgia" panose="02040502050405020303"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246132" y="214884"/>
            <a:ext cx="438912" cy="438912"/>
          </a:xfrm>
          <a:prstGeom prst="rect">
            <a:avLst/>
          </a:prstGeom>
        </p:spPr>
      </p:pic>
      <p:sp>
        <p:nvSpPr>
          <p:cNvPr id="4" name="Text 1"/>
          <p:cNvSpPr/>
          <p:nvPr/>
        </p:nvSpPr>
        <p:spPr>
          <a:xfrm>
            <a:off x="832104" y="41148"/>
            <a:ext cx="8078459" cy="594360"/>
          </a:xfrm>
          <a:prstGeom prst="rect">
            <a:avLst/>
          </a:prstGeom>
          <a:noFill/>
          <a:ln/>
        </p:spPr>
        <p:txBody>
          <a:bodyPr wrap="square" lIns="0" tIns="0" rIns="0" bIns="0" rtlCol="0" anchor="ctr"/>
          <a:lstStyle/>
          <a:p>
            <a:pPr algn="ctr"/>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sp>
        <p:nvSpPr>
          <p:cNvPr id="5" name="Text 2"/>
          <p:cNvSpPr/>
          <p:nvPr/>
        </p:nvSpPr>
        <p:spPr>
          <a:xfrm>
            <a:off x="843062" y="521208"/>
            <a:ext cx="7498080" cy="365760"/>
          </a:xfrm>
          <a:prstGeom prst="rect">
            <a:avLst/>
          </a:prstGeom>
          <a:noFill/>
          <a:ln/>
        </p:spPr>
        <p:txBody>
          <a:bodyPr wrap="square" lIns="0" tIns="0" rIns="0" bIns="0" rtlCol="0" anchor="ctr"/>
          <a:lstStyle/>
          <a:p>
            <a:pPr algn="ctr"/>
            <a:r>
              <a:rPr lang="en-US" sz="1300" dirty="0">
                <a:solidFill>
                  <a:srgbClr val="58E0C3"/>
                </a:solidFill>
                <a:latin typeface="Georgia" panose="02040502050405020303" pitchFamily="18" charset="0"/>
                <a:ea typeface="Calibri" pitchFamily="34" charset="-122"/>
                <a:cs typeface="Calibri" pitchFamily="34" charset="-120"/>
              </a:rPr>
              <a:t>Joint modeling captures cross-layer interactions that overlap approaches miss</a:t>
            </a:r>
            <a:endParaRPr lang="en-US" sz="1300" dirty="0">
              <a:latin typeface="Georgia" panose="02040502050405020303" pitchFamily="18" charset="0"/>
            </a:endParaRPr>
          </a:p>
        </p:txBody>
      </p:sp>
      <p:sp>
        <p:nvSpPr>
          <p:cNvPr id="6" name="Shape 3"/>
          <p:cNvSpPr/>
          <p:nvPr/>
        </p:nvSpPr>
        <p:spPr>
          <a:xfrm>
            <a:off x="436116" y="1198015"/>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36116" y="1198015"/>
            <a:ext cx="25603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Shape 5"/>
          <p:cNvSpPr/>
          <p:nvPr/>
        </p:nvSpPr>
        <p:spPr>
          <a:xfrm>
            <a:off x="1441956" y="1380895"/>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1533396" y="1472335"/>
            <a:ext cx="365760" cy="365760"/>
          </a:xfrm>
          <a:prstGeom prst="rect">
            <a:avLst/>
          </a:prstGeom>
        </p:spPr>
      </p:pic>
      <p:sp>
        <p:nvSpPr>
          <p:cNvPr id="10" name="Text 6"/>
          <p:cNvSpPr/>
          <p:nvPr/>
        </p:nvSpPr>
        <p:spPr>
          <a:xfrm>
            <a:off x="573276" y="2020975"/>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latin typeface="Georgia" panose="02040502050405020303" pitchFamily="18" charset="0"/>
            </a:endParaRPr>
          </a:p>
        </p:txBody>
      </p:sp>
      <p:sp>
        <p:nvSpPr>
          <p:cNvPr id="11" name="Text 7"/>
          <p:cNvSpPr/>
          <p:nvPr/>
        </p:nvSpPr>
        <p:spPr>
          <a:xfrm>
            <a:off x="580833" y="2355751"/>
            <a:ext cx="2286000" cy="228600"/>
          </a:xfrm>
          <a:prstGeom prst="rect">
            <a:avLst/>
          </a:prstGeom>
          <a:noFill/>
          <a:ln/>
        </p:spPr>
        <p:txBody>
          <a:bodyPr wrap="square" lIns="0" tIns="0" rIns="0" bIns="0" rtlCol="0" anchor="ctr"/>
          <a:lstStyle/>
          <a:p>
            <a:pPr algn="ctr"/>
            <a:r>
              <a:rPr lang="en-US" sz="1000" b="1" dirty="0">
                <a:solidFill>
                  <a:srgbClr val="088395"/>
                </a:solidFill>
                <a:latin typeface="Georgia" panose="02040502050405020303" pitchFamily="18" charset="0"/>
                <a:ea typeface="Calibri" pitchFamily="34" charset="-122"/>
                <a:cs typeface="Calibri" pitchFamily="34" charset="-120"/>
              </a:rPr>
              <a:t>Joint dimensionality reduction</a:t>
            </a:r>
            <a:endParaRPr lang="en-US" sz="1000" b="1" dirty="0">
              <a:latin typeface="Georgia" panose="02040502050405020303" pitchFamily="18" charset="0"/>
            </a:endParaRPr>
          </a:p>
        </p:txBody>
      </p:sp>
      <p:sp>
        <p:nvSpPr>
          <p:cNvPr id="12" name="Shape 8"/>
          <p:cNvSpPr/>
          <p:nvPr/>
        </p:nvSpPr>
        <p:spPr>
          <a:xfrm>
            <a:off x="664716" y="2698462"/>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13" name="Text 9"/>
          <p:cNvSpPr/>
          <p:nvPr/>
        </p:nvSpPr>
        <p:spPr>
          <a:xfrm>
            <a:off x="664716" y="2698462"/>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MOFA2 · iCluster+ · DIABLO</a:t>
            </a:r>
            <a:endParaRPr lang="en-US" sz="900" dirty="0">
              <a:latin typeface="Georgia" panose="02040502050405020303" pitchFamily="18" charset="0"/>
            </a:endParaRPr>
          </a:p>
        </p:txBody>
      </p:sp>
      <p:sp>
        <p:nvSpPr>
          <p:cNvPr id="14" name="Text 10"/>
          <p:cNvSpPr/>
          <p:nvPr/>
        </p:nvSpPr>
        <p:spPr>
          <a:xfrm>
            <a:off x="618996" y="3064222"/>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latin typeface="Georgia" panose="02040502050405020303" pitchFamily="18" charset="0"/>
            </a:endParaRPr>
          </a:p>
        </p:txBody>
      </p:sp>
      <p:pic>
        <p:nvPicPr>
          <p:cNvPr id="15" name="Image 2" descr="preencoded.png"/>
          <p:cNvPicPr>
            <a:picLocks noChangeAspect="1"/>
          </p:cNvPicPr>
          <p:nvPr/>
        </p:nvPicPr>
        <p:blipFill>
          <a:blip r:embed="rId5"/>
          <a:stretch>
            <a:fillRect/>
          </a:stretch>
        </p:blipFill>
        <p:spPr>
          <a:xfrm>
            <a:off x="618996" y="4084798"/>
            <a:ext cx="201168" cy="201168"/>
          </a:xfrm>
          <a:prstGeom prst="rect">
            <a:avLst/>
          </a:prstGeom>
        </p:spPr>
      </p:pic>
      <p:sp>
        <p:nvSpPr>
          <p:cNvPr id="16" name="Text 11"/>
          <p:cNvSpPr/>
          <p:nvPr/>
        </p:nvSpPr>
        <p:spPr>
          <a:xfrm>
            <a:off x="875028" y="4066510"/>
            <a:ext cx="1920240" cy="274320"/>
          </a:xfrm>
          <a:prstGeom prst="rect">
            <a:avLst/>
          </a:prstGeom>
          <a:noFill/>
          <a:ln/>
        </p:spPr>
        <p:txBody>
          <a:bodyPr wrap="square" lIns="0" tIns="0" rIns="0" bIns="0" rtlCol="0" anchor="ctr"/>
          <a:lstStyle/>
          <a:p>
            <a:r>
              <a:rPr lang="en-US" sz="1000" b="1" dirty="0">
                <a:solidFill>
                  <a:srgbClr val="10B9A0"/>
                </a:solidFill>
                <a:latin typeface="Georgia" panose="02040502050405020303" pitchFamily="18" charset="0"/>
                <a:ea typeface="Calibri" pitchFamily="34" charset="-122"/>
                <a:cs typeface="Calibri" pitchFamily="34" charset="-120"/>
              </a:rPr>
              <a:t>Detects coordinated moderate effects</a:t>
            </a:r>
            <a:endParaRPr lang="en-US" sz="1000" b="1" dirty="0">
              <a:latin typeface="Georgia" panose="02040502050405020303" pitchFamily="18" charset="0"/>
            </a:endParaRPr>
          </a:p>
        </p:txBody>
      </p:sp>
      <p:sp>
        <p:nvSpPr>
          <p:cNvPr id="17" name="Shape 12"/>
          <p:cNvSpPr/>
          <p:nvPr/>
        </p:nvSpPr>
        <p:spPr>
          <a:xfrm>
            <a:off x="3316476" y="1198015"/>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8" name="Shape 13"/>
          <p:cNvSpPr/>
          <p:nvPr/>
        </p:nvSpPr>
        <p:spPr>
          <a:xfrm>
            <a:off x="3316476" y="1198015"/>
            <a:ext cx="256032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19" name="Shape 14"/>
          <p:cNvSpPr/>
          <p:nvPr/>
        </p:nvSpPr>
        <p:spPr>
          <a:xfrm>
            <a:off x="4322316" y="1380895"/>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20" name="Image 3" descr="preencoded.png"/>
          <p:cNvPicPr>
            <a:picLocks noChangeAspect="1"/>
          </p:cNvPicPr>
          <p:nvPr/>
        </p:nvPicPr>
        <p:blipFill>
          <a:blip r:embed="rId6"/>
          <a:stretch>
            <a:fillRect/>
          </a:stretch>
        </p:blipFill>
        <p:spPr>
          <a:xfrm>
            <a:off x="4413756" y="1472335"/>
            <a:ext cx="365760" cy="365760"/>
          </a:xfrm>
          <a:prstGeom prst="rect">
            <a:avLst/>
          </a:prstGeom>
        </p:spPr>
      </p:pic>
      <p:sp>
        <p:nvSpPr>
          <p:cNvPr id="21" name="Text 15"/>
          <p:cNvSpPr/>
          <p:nvPr/>
        </p:nvSpPr>
        <p:spPr>
          <a:xfrm>
            <a:off x="3453636" y="2020975"/>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latin typeface="Georgia" panose="02040502050405020303" pitchFamily="18" charset="0"/>
            </a:endParaRPr>
          </a:p>
        </p:txBody>
      </p:sp>
      <p:sp>
        <p:nvSpPr>
          <p:cNvPr id="22" name="Text 16"/>
          <p:cNvSpPr/>
          <p:nvPr/>
        </p:nvSpPr>
        <p:spPr>
          <a:xfrm>
            <a:off x="3461193" y="2355751"/>
            <a:ext cx="2286000" cy="228600"/>
          </a:xfrm>
          <a:prstGeom prst="rect">
            <a:avLst/>
          </a:prstGeom>
          <a:noFill/>
          <a:ln/>
        </p:spPr>
        <p:txBody>
          <a:bodyPr wrap="square" lIns="0" tIns="0" rIns="0" bIns="0" rtlCol="0" anchor="ctr"/>
          <a:lstStyle/>
          <a:p>
            <a:pPr algn="ctr"/>
            <a:r>
              <a:rPr lang="en-US" sz="1000" b="1" dirty="0">
                <a:solidFill>
                  <a:srgbClr val="10B9A0"/>
                </a:solidFill>
                <a:latin typeface="Georgia" panose="02040502050405020303" pitchFamily="18" charset="0"/>
                <a:ea typeface="Calibri" pitchFamily="34" charset="-122"/>
                <a:cs typeface="Calibri" pitchFamily="34" charset="-120"/>
              </a:rPr>
              <a:t>Knowledge-guided causal models</a:t>
            </a:r>
            <a:endParaRPr lang="en-US" sz="1000" b="1" dirty="0">
              <a:latin typeface="Georgia" panose="02040502050405020303" pitchFamily="18" charset="0"/>
            </a:endParaRPr>
          </a:p>
        </p:txBody>
      </p:sp>
      <p:sp>
        <p:nvSpPr>
          <p:cNvPr id="23" name="Shape 17"/>
          <p:cNvSpPr/>
          <p:nvPr/>
        </p:nvSpPr>
        <p:spPr>
          <a:xfrm>
            <a:off x="3545076" y="2698462"/>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24" name="Text 18"/>
          <p:cNvSpPr/>
          <p:nvPr/>
        </p:nvSpPr>
        <p:spPr>
          <a:xfrm>
            <a:off x="3545076" y="2698462"/>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COSMOS · SCENIC+ · LINGER</a:t>
            </a:r>
            <a:endParaRPr lang="en-US" sz="900" dirty="0">
              <a:latin typeface="Georgia" panose="02040502050405020303" pitchFamily="18" charset="0"/>
            </a:endParaRPr>
          </a:p>
        </p:txBody>
      </p:sp>
      <p:sp>
        <p:nvSpPr>
          <p:cNvPr id="25" name="Text 19"/>
          <p:cNvSpPr/>
          <p:nvPr/>
        </p:nvSpPr>
        <p:spPr>
          <a:xfrm>
            <a:off x="3499356" y="3064222"/>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latin typeface="Georgia" panose="02040502050405020303" pitchFamily="18" charset="0"/>
            </a:endParaRPr>
          </a:p>
        </p:txBody>
      </p:sp>
      <p:pic>
        <p:nvPicPr>
          <p:cNvPr id="26" name="Image 4" descr="preencoded.png"/>
          <p:cNvPicPr>
            <a:picLocks noChangeAspect="1"/>
          </p:cNvPicPr>
          <p:nvPr/>
        </p:nvPicPr>
        <p:blipFill>
          <a:blip r:embed="rId5"/>
          <a:stretch>
            <a:fillRect/>
          </a:stretch>
        </p:blipFill>
        <p:spPr>
          <a:xfrm>
            <a:off x="3499356" y="4084798"/>
            <a:ext cx="201168" cy="201168"/>
          </a:xfrm>
          <a:prstGeom prst="rect">
            <a:avLst/>
          </a:prstGeom>
        </p:spPr>
      </p:pic>
      <p:sp>
        <p:nvSpPr>
          <p:cNvPr id="27" name="Text 20"/>
          <p:cNvSpPr/>
          <p:nvPr/>
        </p:nvSpPr>
        <p:spPr>
          <a:xfrm>
            <a:off x="3755388" y="4066510"/>
            <a:ext cx="1920240" cy="274320"/>
          </a:xfrm>
          <a:prstGeom prst="rect">
            <a:avLst/>
          </a:prstGeom>
          <a:noFill/>
          <a:ln/>
        </p:spPr>
        <p:txBody>
          <a:bodyPr wrap="square" lIns="0" tIns="0" rIns="0" bIns="0" rtlCol="0" anchor="ctr"/>
          <a:lstStyle/>
          <a:p>
            <a:r>
              <a:rPr lang="en-US" sz="1000" b="1" dirty="0">
                <a:solidFill>
                  <a:srgbClr val="10B9A0"/>
                </a:solidFill>
                <a:latin typeface="Georgia" panose="02040502050405020303" pitchFamily="18" charset="0"/>
                <a:ea typeface="Calibri" pitchFamily="34" charset="-122"/>
                <a:cs typeface="Calibri" pitchFamily="34" charset="-120"/>
              </a:rPr>
              <a:t>Models cross-layer causal mechanisms</a:t>
            </a:r>
            <a:endParaRPr lang="en-US" sz="1000" b="1" dirty="0">
              <a:latin typeface="Georgia" panose="02040502050405020303" pitchFamily="18" charset="0"/>
            </a:endParaRPr>
          </a:p>
        </p:txBody>
      </p:sp>
      <p:sp>
        <p:nvSpPr>
          <p:cNvPr id="28" name="Shape 21"/>
          <p:cNvSpPr/>
          <p:nvPr/>
        </p:nvSpPr>
        <p:spPr>
          <a:xfrm>
            <a:off x="6196836" y="1198015"/>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9" name="Shape 22"/>
          <p:cNvSpPr/>
          <p:nvPr/>
        </p:nvSpPr>
        <p:spPr>
          <a:xfrm>
            <a:off x="6196836" y="1198015"/>
            <a:ext cx="2560320" cy="64008"/>
          </a:xfrm>
          <a:prstGeom prst="rect">
            <a:avLst/>
          </a:prstGeom>
          <a:solidFill>
            <a:srgbClr val="58E0C3"/>
          </a:solidFill>
          <a:ln/>
        </p:spPr>
        <p:txBody>
          <a:bodyPr/>
          <a:lstStyle/>
          <a:p>
            <a:endParaRPr lang="en-US" dirty="0">
              <a:latin typeface="Georgia" panose="02040502050405020303" pitchFamily="18" charset="0"/>
            </a:endParaRPr>
          </a:p>
        </p:txBody>
      </p:sp>
      <p:sp>
        <p:nvSpPr>
          <p:cNvPr id="30" name="Shape 23"/>
          <p:cNvSpPr/>
          <p:nvPr/>
        </p:nvSpPr>
        <p:spPr>
          <a:xfrm>
            <a:off x="7202676" y="1380895"/>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31" name="Image 5" descr="preencoded.png"/>
          <p:cNvPicPr>
            <a:picLocks noChangeAspect="1"/>
          </p:cNvPicPr>
          <p:nvPr/>
        </p:nvPicPr>
        <p:blipFill>
          <a:blip r:embed="rId7"/>
          <a:stretch>
            <a:fillRect/>
          </a:stretch>
        </p:blipFill>
        <p:spPr>
          <a:xfrm>
            <a:off x="7294116" y="1472335"/>
            <a:ext cx="365760" cy="365760"/>
          </a:xfrm>
          <a:prstGeom prst="rect">
            <a:avLst/>
          </a:prstGeom>
        </p:spPr>
      </p:pic>
      <p:sp>
        <p:nvSpPr>
          <p:cNvPr id="32" name="Text 24"/>
          <p:cNvSpPr/>
          <p:nvPr/>
        </p:nvSpPr>
        <p:spPr>
          <a:xfrm>
            <a:off x="6333996" y="2020975"/>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latin typeface="Georgia" panose="02040502050405020303" pitchFamily="18" charset="0"/>
            </a:endParaRPr>
          </a:p>
        </p:txBody>
      </p:sp>
      <p:sp>
        <p:nvSpPr>
          <p:cNvPr id="33" name="Text 25"/>
          <p:cNvSpPr/>
          <p:nvPr/>
        </p:nvSpPr>
        <p:spPr>
          <a:xfrm>
            <a:off x="6341553" y="2355751"/>
            <a:ext cx="2286000" cy="228600"/>
          </a:xfrm>
          <a:prstGeom prst="rect">
            <a:avLst/>
          </a:prstGeom>
          <a:noFill/>
          <a:ln/>
        </p:spPr>
        <p:txBody>
          <a:bodyPr wrap="square" lIns="0" tIns="0" rIns="0" bIns="0" rtlCol="0" anchor="ctr"/>
          <a:lstStyle/>
          <a:p>
            <a:pPr algn="ctr"/>
            <a:r>
              <a:rPr lang="en-US" sz="1000" b="1" dirty="0">
                <a:solidFill>
                  <a:srgbClr val="58E0C3"/>
                </a:solidFill>
                <a:latin typeface="Georgia" panose="02040502050405020303" pitchFamily="18" charset="0"/>
                <a:ea typeface="Calibri" pitchFamily="34" charset="-122"/>
                <a:cs typeface="Calibri" pitchFamily="34" charset="-120"/>
              </a:rPr>
              <a:t>Attention-based cross-modal learning</a:t>
            </a:r>
            <a:endParaRPr lang="en-US" sz="1000" b="1" dirty="0">
              <a:latin typeface="Georgia" panose="02040502050405020303" pitchFamily="18" charset="0"/>
            </a:endParaRPr>
          </a:p>
        </p:txBody>
      </p:sp>
      <p:sp>
        <p:nvSpPr>
          <p:cNvPr id="34" name="Shape 26"/>
          <p:cNvSpPr/>
          <p:nvPr/>
        </p:nvSpPr>
        <p:spPr>
          <a:xfrm>
            <a:off x="6425436" y="2698462"/>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35" name="Text 27"/>
          <p:cNvSpPr/>
          <p:nvPr/>
        </p:nvSpPr>
        <p:spPr>
          <a:xfrm>
            <a:off x="6425436" y="2698462"/>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CrossAttOmics · MultiGATE · scGLUE</a:t>
            </a:r>
            <a:endParaRPr lang="en-US" sz="900" dirty="0">
              <a:latin typeface="Georgia" panose="02040502050405020303" pitchFamily="18" charset="0"/>
            </a:endParaRPr>
          </a:p>
        </p:txBody>
      </p:sp>
      <p:sp>
        <p:nvSpPr>
          <p:cNvPr id="36" name="Text 28"/>
          <p:cNvSpPr/>
          <p:nvPr/>
        </p:nvSpPr>
        <p:spPr>
          <a:xfrm>
            <a:off x="6379716" y="3064222"/>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latin typeface="Georgia" panose="02040502050405020303" pitchFamily="18" charset="0"/>
            </a:endParaRPr>
          </a:p>
        </p:txBody>
      </p:sp>
      <p:pic>
        <p:nvPicPr>
          <p:cNvPr id="37" name="Image 6" descr="preencoded.png"/>
          <p:cNvPicPr>
            <a:picLocks noChangeAspect="1"/>
          </p:cNvPicPr>
          <p:nvPr/>
        </p:nvPicPr>
        <p:blipFill>
          <a:blip r:embed="rId5"/>
          <a:stretch>
            <a:fillRect/>
          </a:stretch>
        </p:blipFill>
        <p:spPr>
          <a:xfrm>
            <a:off x="6379716" y="4084798"/>
            <a:ext cx="201168" cy="201168"/>
          </a:xfrm>
          <a:prstGeom prst="rect">
            <a:avLst/>
          </a:prstGeom>
        </p:spPr>
      </p:pic>
      <p:sp>
        <p:nvSpPr>
          <p:cNvPr id="38" name="Text 29"/>
          <p:cNvSpPr/>
          <p:nvPr/>
        </p:nvSpPr>
        <p:spPr>
          <a:xfrm>
            <a:off x="6635748" y="4066510"/>
            <a:ext cx="1920240" cy="274320"/>
          </a:xfrm>
          <a:prstGeom prst="rect">
            <a:avLst/>
          </a:prstGeom>
          <a:noFill/>
          <a:ln/>
        </p:spPr>
        <p:txBody>
          <a:bodyPr wrap="square" lIns="0" tIns="0" rIns="0" bIns="0" rtlCol="0" anchor="ctr"/>
          <a:lstStyle/>
          <a:p>
            <a:r>
              <a:rPr lang="en-US" sz="1000" b="1" dirty="0">
                <a:solidFill>
                  <a:srgbClr val="10B9A0"/>
                </a:solidFill>
                <a:latin typeface="Georgia" panose="02040502050405020303" pitchFamily="18" charset="0"/>
                <a:ea typeface="Calibri" pitchFamily="34" charset="-122"/>
                <a:cs typeface="Calibri" pitchFamily="34" charset="-120"/>
              </a:rPr>
              <a:t>Handles heterogeneity natively</a:t>
            </a:r>
            <a:endParaRPr lang="en-US" sz="1000" b="1" dirty="0">
              <a:latin typeface="Georgia" panose="02040502050405020303" pitchFamily="18" charset="0"/>
            </a:endParaRPr>
          </a:p>
        </p:txBody>
      </p:sp>
      <p:sp>
        <p:nvSpPr>
          <p:cNvPr id="39" name="Shape 30"/>
          <p:cNvSpPr/>
          <p:nvPr/>
        </p:nvSpPr>
        <p:spPr>
          <a:xfrm>
            <a:off x="436116" y="4550311"/>
            <a:ext cx="8046720" cy="9144"/>
          </a:xfrm>
          <a:prstGeom prst="rect">
            <a:avLst/>
          </a:prstGeom>
          <a:solidFill>
            <a:srgbClr val="088395">
              <a:alpha val="40000"/>
            </a:srgbClr>
          </a:solidFill>
          <a:ln/>
        </p:spPr>
        <p:txBody>
          <a:bodyPr/>
          <a:lstStyle/>
          <a:p>
            <a:endParaRPr lang="en-US" b="1" dirty="0">
              <a:latin typeface="Georgia" panose="02040502050405020303" pitchFamily="18" charset="0"/>
            </a:endParaRPr>
          </a:p>
        </p:txBody>
      </p:sp>
      <p:sp>
        <p:nvSpPr>
          <p:cNvPr id="40" name="Text 31"/>
          <p:cNvSpPr/>
          <p:nvPr/>
        </p:nvSpPr>
        <p:spPr>
          <a:xfrm>
            <a:off x="436116" y="4517287"/>
            <a:ext cx="8046720" cy="274320"/>
          </a:xfrm>
          <a:prstGeom prst="rect">
            <a:avLst/>
          </a:prstGeom>
          <a:noFill/>
          <a:ln/>
        </p:spPr>
        <p:txBody>
          <a:bodyPr wrap="square" rtlCol="0" anchor="ctr"/>
          <a:lstStyle/>
          <a:p>
            <a:r>
              <a:rPr lang="en-US" sz="950" dirty="0">
                <a:solidFill>
                  <a:srgbClr val="1A2B34"/>
                </a:solidFill>
                <a:latin typeface="Georgia" panose="02040502050405020303" pitchFamily="18" charset="0"/>
                <a:ea typeface="Calibri" pitchFamily="34" charset="-122"/>
                <a:cs typeface="Calibri" pitchFamily="34" charset="-120"/>
              </a:rPr>
              <a:t>Key advantage: Integrative methods recover biology invisible to overlap-based approaches by jointly modeling cross-layer dependencies.</a:t>
            </a:r>
            <a:endParaRPr lang="en-US" sz="950" dirty="0">
              <a:latin typeface="Georgia" panose="020405020504050203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329184" y="242316"/>
            <a:ext cx="438912" cy="438912"/>
          </a:xfrm>
          <a:prstGeom prst="rect">
            <a:avLst/>
          </a:prstGeom>
        </p:spPr>
      </p:pic>
      <p:sp>
        <p:nvSpPr>
          <p:cNvPr id="4" name="Text 1"/>
          <p:cNvSpPr/>
          <p:nvPr/>
        </p:nvSpPr>
        <p:spPr>
          <a:xfrm>
            <a:off x="877824" y="21009"/>
            <a:ext cx="7498080" cy="594360"/>
          </a:xfrm>
          <a:prstGeom prst="rect">
            <a:avLst/>
          </a:prstGeom>
          <a:noFill/>
          <a:ln/>
        </p:spPr>
        <p:txBody>
          <a:bodyPr wrap="square" lIns="0" tIns="0" rIns="0" bIns="0" rtlCol="0" anchor="ctr"/>
          <a:lstStyle/>
          <a:p>
            <a:pPr algn="ctr"/>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latin typeface="Georgia" panose="02040502050405020303" pitchFamily="18" charset="0"/>
            </a:endParaRPr>
          </a:p>
        </p:txBody>
      </p:sp>
      <p:sp>
        <p:nvSpPr>
          <p:cNvPr id="5" name="Text 2"/>
          <p:cNvSpPr/>
          <p:nvPr/>
        </p:nvSpPr>
        <p:spPr>
          <a:xfrm>
            <a:off x="822960" y="521208"/>
            <a:ext cx="7498080" cy="384048"/>
          </a:xfrm>
          <a:prstGeom prst="rect">
            <a:avLst/>
          </a:prstGeom>
          <a:noFill/>
          <a:ln/>
        </p:spPr>
        <p:txBody>
          <a:bodyPr wrap="square" lIns="0" tIns="0" rIns="0" bIns="0" rtlCol="0" anchor="ctr"/>
          <a:lstStyle/>
          <a:p>
            <a:pPr algn="ctr"/>
            <a:r>
              <a:rPr lang="en-US" sz="1300" dirty="0">
                <a:solidFill>
                  <a:srgbClr val="58E0C3"/>
                </a:solidFill>
                <a:latin typeface="Georgia" panose="02040502050405020303" pitchFamily="18" charset="0"/>
                <a:ea typeface="Calibri" pitchFamily="34" charset="-122"/>
                <a:cs typeface="Calibri" pitchFamily="34" charset="-120"/>
              </a:rPr>
              <a:t>Each data type differs in scale, distribution, dimensionality, and temporal resolution</a:t>
            </a:r>
            <a:endParaRPr lang="en-US" sz="1300" dirty="0">
              <a:latin typeface="Georgia" panose="02040502050405020303" pitchFamily="18" charset="0"/>
            </a:endParaRPr>
          </a:p>
        </p:txBody>
      </p:sp>
      <p:graphicFrame>
        <p:nvGraphicFramePr>
          <p:cNvPr id="6" name="Table 0"/>
          <p:cNvGraphicFramePr>
            <a:graphicFrameLocks noGrp="1"/>
          </p:cNvGraphicFramePr>
          <p:nvPr>
            <p:extLst>
              <p:ext uri="{D42A27DB-BD31-4B8C-83A1-F6EECF244321}">
                <p14:modId xmlns:p14="http://schemas.microsoft.com/office/powerpoint/2010/main" val="3592923396"/>
              </p:ext>
            </p:extLst>
          </p:nvPr>
        </p:nvGraphicFramePr>
        <p:xfrm>
          <a:off x="768096" y="1181427"/>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RNA-seq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Discrete counts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(UMIs)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~20,000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genes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55–90%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Minutes–hours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(mRNA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GC-content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PCR amplification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scATAC-seq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Binary / sparse</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counts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100K–500K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peaks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90–99%</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(chromatin state)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Tn5 insertion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Low copy number</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(MS-based)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5,000–10,000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Ionization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Methylation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(450K/EPIC)</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Beta values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(0–1 bounded)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450K–850K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CpG sites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(array-based)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Days–weeks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(epigenetic memory)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Probe cross-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hybridization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(untargeted)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1,000–5,000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m/z features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Seconds–minutes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(metabolite flux)</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Matrix effects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 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768096" y="4501455"/>
            <a:ext cx="7498080" cy="384048"/>
          </a:xfrm>
          <a:prstGeom prst="rect">
            <a:avLst/>
          </a:prstGeom>
          <a:solidFill>
            <a:srgbClr val="0B2027"/>
          </a:solidFill>
          <a:ln/>
        </p:spPr>
        <p:txBody>
          <a:bodyPr/>
          <a:lstStyle/>
          <a:p>
            <a:endParaRPr lang="en-US" sz="1600" dirty="0">
              <a:latin typeface="Georgia" panose="02040502050405020303" pitchFamily="18" charset="0"/>
            </a:endParaRPr>
          </a:p>
        </p:txBody>
      </p:sp>
      <p:sp>
        <p:nvSpPr>
          <p:cNvPr id="8" name="Text 4"/>
          <p:cNvSpPr/>
          <p:nvPr/>
        </p:nvSpPr>
        <p:spPr>
          <a:xfrm>
            <a:off x="824169" y="4501455"/>
            <a:ext cx="7863840" cy="384048"/>
          </a:xfrm>
          <a:prstGeom prst="rect">
            <a:avLst/>
          </a:prstGeom>
          <a:noFill/>
          <a:ln/>
        </p:spPr>
        <p:txBody>
          <a:bodyPr wrap="square" lIns="0" tIns="0" rIns="0" bIns="0" rtlCol="0" anchor="ctr"/>
          <a:lstStyle/>
          <a:p>
            <a:r>
              <a:rPr lang="en-US" sz="900" dirty="0">
                <a:solidFill>
                  <a:srgbClr val="58E0C3"/>
                </a:solidFill>
                <a:latin typeface="Georgia" panose="02040502050405020303" pitchFamily="18" charset="0"/>
                <a:ea typeface="Calibri" pitchFamily="34" charset="-122"/>
                <a:cs typeface="Calibri" pitchFamily="34" charset="-120"/>
              </a:rPr>
              <a:t>Key insight: These are not minor differences — they are fundamentally different measurement modalities with incompatible statistical assumptions.</a:t>
            </a:r>
            <a:endParaRPr lang="en-US" sz="900" dirty="0">
              <a:latin typeface="Georgia" panose="020405020504050203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283464" y="164592"/>
            <a:ext cx="438912" cy="438912"/>
          </a:xfrm>
          <a:prstGeom prst="rect">
            <a:avLst/>
          </a:prstGeom>
        </p:spPr>
      </p:pic>
      <p:sp>
        <p:nvSpPr>
          <p:cNvPr id="4" name="Text 1"/>
          <p:cNvSpPr/>
          <p:nvPr/>
        </p:nvSpPr>
        <p:spPr>
          <a:xfrm>
            <a:off x="822960" y="14472"/>
            <a:ext cx="7498080" cy="594360"/>
          </a:xfrm>
          <a:prstGeom prst="rect">
            <a:avLst/>
          </a:prstGeom>
          <a:noFill/>
          <a:ln/>
        </p:spPr>
        <p:txBody>
          <a:bodyPr wrap="square" lIns="0" tIns="0" rIns="0" bIns="0" rtlCol="0" anchor="ctr"/>
          <a:lstStyle/>
          <a:p>
            <a:pPr algn="ctr"/>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latin typeface="Georgia" panose="02040502050405020303" pitchFamily="18" charset="0"/>
            </a:endParaRPr>
          </a:p>
        </p:txBody>
      </p:sp>
      <p:sp>
        <p:nvSpPr>
          <p:cNvPr id="5" name="Text 2"/>
          <p:cNvSpPr/>
          <p:nvPr/>
        </p:nvSpPr>
        <p:spPr>
          <a:xfrm>
            <a:off x="822960" y="502920"/>
            <a:ext cx="7498080" cy="384048"/>
          </a:xfrm>
          <a:prstGeom prst="rect">
            <a:avLst/>
          </a:prstGeom>
          <a:noFill/>
          <a:ln/>
        </p:spPr>
        <p:txBody>
          <a:bodyPr wrap="square" lIns="0" tIns="0" rIns="0" bIns="0" rtlCol="0" anchor="ctr"/>
          <a:lstStyle/>
          <a:p>
            <a:pPr algn="ctr"/>
            <a:r>
              <a:rPr lang="en-US" sz="1300" dirty="0">
                <a:solidFill>
                  <a:srgbClr val="58E0C3"/>
                </a:solidFill>
                <a:latin typeface="Georgia" panose="02040502050405020303" pitchFamily="18" charset="0"/>
                <a:ea typeface="Calibri" pitchFamily="34" charset="-122"/>
                <a:cs typeface="Calibri" pitchFamily="34" charset="-120"/>
              </a:rPr>
              <a:t>Missingness occurs at every level — features, samples, and entire modalities</a:t>
            </a:r>
            <a:endParaRPr lang="en-US" sz="1300" dirty="0">
              <a:latin typeface="Georgia" panose="02040502050405020303" pitchFamily="18" charset="0"/>
            </a:endParaRPr>
          </a:p>
        </p:txBody>
      </p:sp>
      <p:sp>
        <p:nvSpPr>
          <p:cNvPr id="6" name="Shape 3"/>
          <p:cNvSpPr/>
          <p:nvPr/>
        </p:nvSpPr>
        <p:spPr>
          <a:xfrm>
            <a:off x="365760" y="118872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365760" y="1188720"/>
            <a:ext cx="2606040" cy="64008"/>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530352" y="1371600"/>
            <a:ext cx="320040" cy="320040"/>
          </a:xfrm>
          <a:prstGeom prst="rect">
            <a:avLst/>
          </a:prstGeom>
        </p:spPr>
      </p:pic>
      <p:sp>
        <p:nvSpPr>
          <p:cNvPr id="9" name="Text 5"/>
          <p:cNvSpPr/>
          <p:nvPr/>
        </p:nvSpPr>
        <p:spPr>
          <a:xfrm>
            <a:off x="932688" y="132588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latin typeface="Georgia" panose="02040502050405020303" pitchFamily="18" charset="0"/>
            </a:endParaRPr>
          </a:p>
        </p:txBody>
      </p:sp>
      <p:sp>
        <p:nvSpPr>
          <p:cNvPr id="10" name="Text 6"/>
          <p:cNvSpPr/>
          <p:nvPr/>
        </p:nvSpPr>
        <p:spPr>
          <a:xfrm>
            <a:off x="925131" y="1678566"/>
            <a:ext cx="1874520" cy="201168"/>
          </a:xfrm>
          <a:prstGeom prst="rect">
            <a:avLst/>
          </a:prstGeom>
          <a:noFill/>
          <a:ln/>
        </p:spPr>
        <p:txBody>
          <a:bodyPr wrap="square" lIns="0" tIns="0" rIns="0" bIns="0" rtlCol="0" anchor="ctr"/>
          <a:lstStyle/>
          <a:p>
            <a:r>
              <a:rPr lang="en-US" sz="950" b="1" dirty="0">
                <a:solidFill>
                  <a:srgbClr val="D94F5C"/>
                </a:solidFill>
                <a:latin typeface="Georgia" panose="02040502050405020303" pitchFamily="18" charset="0"/>
                <a:ea typeface="Calibri" pitchFamily="34" charset="-122"/>
                <a:cs typeface="Calibri" pitchFamily="34" charset="-120"/>
              </a:rPr>
              <a:t>Within a single omics layer</a:t>
            </a:r>
            <a:endParaRPr lang="en-US" sz="950" b="1" dirty="0">
              <a:latin typeface="Georgia" panose="02040502050405020303" pitchFamily="18" charset="0"/>
            </a:endParaRPr>
          </a:p>
        </p:txBody>
      </p:sp>
      <p:sp>
        <p:nvSpPr>
          <p:cNvPr id="11" name="Shape 7"/>
          <p:cNvSpPr/>
          <p:nvPr/>
        </p:nvSpPr>
        <p:spPr>
          <a:xfrm>
            <a:off x="502920" y="190195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2" name="Text 8"/>
          <p:cNvSpPr/>
          <p:nvPr/>
        </p:nvSpPr>
        <p:spPr>
          <a:xfrm>
            <a:off x="548640" y="190195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latin typeface="Georgia" panose="02040502050405020303" pitchFamily="18" charset="0"/>
            </a:endParaRPr>
          </a:p>
        </p:txBody>
      </p:sp>
      <p:sp>
        <p:nvSpPr>
          <p:cNvPr id="13" name="Text 9"/>
          <p:cNvSpPr/>
          <p:nvPr/>
        </p:nvSpPr>
        <p:spPr>
          <a:xfrm>
            <a:off x="548640" y="215798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10–45% of genes detected per cell; the rest are zeros from technical dropout or true absence</a:t>
            </a:r>
            <a:endParaRPr lang="en-US" sz="900" dirty="0">
              <a:latin typeface="Georgia" panose="02040502050405020303" pitchFamily="18" charset="0"/>
            </a:endParaRPr>
          </a:p>
        </p:txBody>
      </p:sp>
      <p:sp>
        <p:nvSpPr>
          <p:cNvPr id="14" name="Shape 10"/>
          <p:cNvSpPr/>
          <p:nvPr/>
        </p:nvSpPr>
        <p:spPr>
          <a:xfrm>
            <a:off x="502920" y="270662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5" name="Text 11"/>
          <p:cNvSpPr/>
          <p:nvPr/>
        </p:nvSpPr>
        <p:spPr>
          <a:xfrm>
            <a:off x="548640" y="270662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latin typeface="Georgia" panose="02040502050405020303" pitchFamily="18" charset="0"/>
            </a:endParaRPr>
          </a:p>
        </p:txBody>
      </p:sp>
      <p:sp>
        <p:nvSpPr>
          <p:cNvPr id="16" name="Text 12"/>
          <p:cNvSpPr/>
          <p:nvPr/>
        </p:nvSpPr>
        <p:spPr>
          <a:xfrm>
            <a:off x="548640" y="296265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Only 1–10% of accessible peaks detected per cell due to diploid DNA copy number</a:t>
            </a:r>
            <a:endParaRPr lang="en-US" sz="900" dirty="0">
              <a:latin typeface="Georgia" panose="02040502050405020303" pitchFamily="18" charset="0"/>
            </a:endParaRPr>
          </a:p>
        </p:txBody>
      </p:sp>
      <p:sp>
        <p:nvSpPr>
          <p:cNvPr id="17" name="Shape 13"/>
          <p:cNvSpPr/>
          <p:nvPr/>
        </p:nvSpPr>
        <p:spPr>
          <a:xfrm>
            <a:off x="502920" y="351129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8" name="Text 14"/>
          <p:cNvSpPr/>
          <p:nvPr/>
        </p:nvSpPr>
        <p:spPr>
          <a:xfrm>
            <a:off x="548640" y="351129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19" name="Text 15"/>
          <p:cNvSpPr/>
          <p:nvPr/>
        </p:nvSpPr>
        <p:spPr>
          <a:xfrm>
            <a:off x="548640" y="376732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Gene-gene correlations become unreliable; clustering struggles to find true neighborhoods</a:t>
            </a:r>
            <a:endParaRPr lang="en-US" sz="900" dirty="0">
              <a:latin typeface="Georgia" panose="02040502050405020303" pitchFamily="18" charset="0"/>
            </a:endParaRPr>
          </a:p>
        </p:txBody>
      </p:sp>
      <p:sp>
        <p:nvSpPr>
          <p:cNvPr id="20" name="Text 16"/>
          <p:cNvSpPr/>
          <p:nvPr/>
        </p:nvSpPr>
        <p:spPr>
          <a:xfrm>
            <a:off x="502920" y="445312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Chen et al. Genome Biology 2019</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Li et al. Nature Communications 2021</a:t>
            </a:r>
            <a:endParaRPr lang="en-US" sz="750" dirty="0">
              <a:latin typeface="Georgia" panose="02040502050405020303" pitchFamily="18" charset="0"/>
            </a:endParaRPr>
          </a:p>
        </p:txBody>
      </p:sp>
      <p:sp>
        <p:nvSpPr>
          <p:cNvPr id="21" name="Shape 17"/>
          <p:cNvSpPr/>
          <p:nvPr/>
        </p:nvSpPr>
        <p:spPr>
          <a:xfrm>
            <a:off x="3291840" y="118872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8"/>
          <p:cNvSpPr/>
          <p:nvPr/>
        </p:nvSpPr>
        <p:spPr>
          <a:xfrm>
            <a:off x="3291840" y="1188720"/>
            <a:ext cx="2606040" cy="64008"/>
          </a:xfrm>
          <a:prstGeom prst="rect">
            <a:avLst/>
          </a:prstGeom>
          <a:solidFill>
            <a:srgbClr val="E8963A"/>
          </a:solidFill>
          <a:ln/>
        </p:spPr>
        <p:txBody>
          <a:bodyPr/>
          <a:lstStyle/>
          <a:p>
            <a:endParaRPr lang="en-US" dirty="0">
              <a:latin typeface="Georgia" panose="02040502050405020303" pitchFamily="18" charset="0"/>
            </a:endParaRPr>
          </a:p>
        </p:txBody>
      </p:sp>
      <p:pic>
        <p:nvPicPr>
          <p:cNvPr id="23" name="Image 2" descr="preencoded.png"/>
          <p:cNvPicPr>
            <a:picLocks noChangeAspect="1"/>
          </p:cNvPicPr>
          <p:nvPr/>
        </p:nvPicPr>
        <p:blipFill>
          <a:blip r:embed="rId5"/>
          <a:stretch>
            <a:fillRect/>
          </a:stretch>
        </p:blipFill>
        <p:spPr>
          <a:xfrm>
            <a:off x="3456432" y="1371600"/>
            <a:ext cx="320040" cy="320040"/>
          </a:xfrm>
          <a:prstGeom prst="rect">
            <a:avLst/>
          </a:prstGeom>
        </p:spPr>
      </p:pic>
      <p:sp>
        <p:nvSpPr>
          <p:cNvPr id="24" name="Text 19"/>
          <p:cNvSpPr/>
          <p:nvPr/>
        </p:nvSpPr>
        <p:spPr>
          <a:xfrm>
            <a:off x="3858768" y="132588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latin typeface="Georgia" panose="02040502050405020303" pitchFamily="18" charset="0"/>
            </a:endParaRPr>
          </a:p>
        </p:txBody>
      </p:sp>
      <p:sp>
        <p:nvSpPr>
          <p:cNvPr id="25" name="Text 20"/>
          <p:cNvSpPr/>
          <p:nvPr/>
        </p:nvSpPr>
        <p:spPr>
          <a:xfrm>
            <a:off x="3851211" y="1678566"/>
            <a:ext cx="1874520" cy="201168"/>
          </a:xfrm>
          <a:prstGeom prst="rect">
            <a:avLst/>
          </a:prstGeom>
          <a:noFill/>
          <a:ln/>
        </p:spPr>
        <p:txBody>
          <a:bodyPr wrap="square" lIns="0" tIns="0" rIns="0" bIns="0" rtlCol="0" anchor="ctr"/>
          <a:lstStyle/>
          <a:p>
            <a:r>
              <a:rPr lang="en-US" sz="950" b="1" dirty="0">
                <a:solidFill>
                  <a:srgbClr val="E8963A"/>
                </a:solidFill>
                <a:latin typeface="Georgia" panose="02040502050405020303" pitchFamily="18" charset="0"/>
                <a:ea typeface="Calibri" pitchFamily="34" charset="-122"/>
                <a:cs typeface="Calibri" pitchFamily="34" charset="-120"/>
              </a:rPr>
              <a:t>Across omics layers</a:t>
            </a:r>
            <a:endParaRPr lang="en-US" sz="950" b="1" dirty="0">
              <a:latin typeface="Georgia" panose="02040502050405020303" pitchFamily="18" charset="0"/>
            </a:endParaRPr>
          </a:p>
        </p:txBody>
      </p:sp>
      <p:sp>
        <p:nvSpPr>
          <p:cNvPr id="26" name="Shape 21"/>
          <p:cNvSpPr/>
          <p:nvPr/>
        </p:nvSpPr>
        <p:spPr>
          <a:xfrm>
            <a:off x="3429000" y="190195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27" name="Text 22"/>
          <p:cNvSpPr/>
          <p:nvPr/>
        </p:nvSpPr>
        <p:spPr>
          <a:xfrm>
            <a:off x="3474720" y="190195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latin typeface="Georgia" panose="02040502050405020303" pitchFamily="18" charset="0"/>
            </a:endParaRPr>
          </a:p>
        </p:txBody>
      </p:sp>
      <p:sp>
        <p:nvSpPr>
          <p:cNvPr id="28" name="Text 23"/>
          <p:cNvSpPr/>
          <p:nvPr/>
        </p:nvSpPr>
        <p:spPr>
          <a:xfrm>
            <a:off x="3474720" y="215798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RNA-seq profiled on 500 patients, proteomics on only 200 — overlapping set may be just 120</a:t>
            </a:r>
            <a:endParaRPr lang="en-US" sz="900" dirty="0">
              <a:latin typeface="Georgia" panose="02040502050405020303" pitchFamily="18" charset="0"/>
            </a:endParaRPr>
          </a:p>
        </p:txBody>
      </p:sp>
      <p:sp>
        <p:nvSpPr>
          <p:cNvPr id="29" name="Shape 24"/>
          <p:cNvSpPr/>
          <p:nvPr/>
        </p:nvSpPr>
        <p:spPr>
          <a:xfrm>
            <a:off x="3429000" y="270662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0" name="Text 25"/>
          <p:cNvSpPr/>
          <p:nvPr/>
        </p:nvSpPr>
        <p:spPr>
          <a:xfrm>
            <a:off x="3474720" y="270662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latin typeface="Georgia" panose="02040502050405020303" pitchFamily="18" charset="0"/>
            </a:endParaRPr>
          </a:p>
        </p:txBody>
      </p:sp>
      <p:sp>
        <p:nvSpPr>
          <p:cNvPr id="31" name="Text 26"/>
          <p:cNvSpPr/>
          <p:nvPr/>
        </p:nvSpPr>
        <p:spPr>
          <a:xfrm>
            <a:off x="3474720" y="296265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10x Multiome gives matched RNA + ATAC per cell; most studies have separate profiling batches</a:t>
            </a:r>
            <a:endParaRPr lang="en-US" sz="900" dirty="0">
              <a:latin typeface="Georgia" panose="02040502050405020303" pitchFamily="18" charset="0"/>
            </a:endParaRPr>
          </a:p>
        </p:txBody>
      </p:sp>
      <p:sp>
        <p:nvSpPr>
          <p:cNvPr id="32" name="Shape 27"/>
          <p:cNvSpPr/>
          <p:nvPr/>
        </p:nvSpPr>
        <p:spPr>
          <a:xfrm>
            <a:off x="3429000" y="351129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3" name="Text 28"/>
          <p:cNvSpPr/>
          <p:nvPr/>
        </p:nvSpPr>
        <p:spPr>
          <a:xfrm>
            <a:off x="3474720" y="351129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34" name="Text 29"/>
          <p:cNvSpPr/>
          <p:nvPr/>
        </p:nvSpPr>
        <p:spPr>
          <a:xfrm>
            <a:off x="3474720" y="376732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Diagonal integration needed; power drops; per-cell cross-modal inference blocked</a:t>
            </a:r>
            <a:endParaRPr lang="en-US" sz="900" dirty="0">
              <a:latin typeface="Georgia" panose="02040502050405020303" pitchFamily="18" charset="0"/>
            </a:endParaRPr>
          </a:p>
        </p:txBody>
      </p:sp>
      <p:sp>
        <p:nvSpPr>
          <p:cNvPr id="35" name="Text 30"/>
          <p:cNvSpPr/>
          <p:nvPr/>
        </p:nvSpPr>
        <p:spPr>
          <a:xfrm>
            <a:off x="3429000" y="445312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Heumos et al. Mol Sys Biol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Argelaguet et al. Nat Methods 2021</a:t>
            </a:r>
            <a:endParaRPr lang="en-US" sz="750" dirty="0">
              <a:latin typeface="Georgia" panose="02040502050405020303" pitchFamily="18" charset="0"/>
            </a:endParaRPr>
          </a:p>
        </p:txBody>
      </p:sp>
      <p:sp>
        <p:nvSpPr>
          <p:cNvPr id="36" name="Shape 31"/>
          <p:cNvSpPr/>
          <p:nvPr/>
        </p:nvSpPr>
        <p:spPr>
          <a:xfrm>
            <a:off x="6217920" y="118872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37" name="Shape 32"/>
          <p:cNvSpPr/>
          <p:nvPr/>
        </p:nvSpPr>
        <p:spPr>
          <a:xfrm>
            <a:off x="6217920" y="1188720"/>
            <a:ext cx="2606040" cy="64008"/>
          </a:xfrm>
          <a:prstGeom prst="rect">
            <a:avLst/>
          </a:prstGeom>
          <a:solidFill>
            <a:srgbClr val="6B5B95"/>
          </a:solidFill>
          <a:ln/>
        </p:spPr>
        <p:txBody>
          <a:bodyPr/>
          <a:lstStyle/>
          <a:p>
            <a:endParaRPr lang="en-US" dirty="0">
              <a:latin typeface="Georgia" panose="02040502050405020303" pitchFamily="18" charset="0"/>
            </a:endParaRPr>
          </a:p>
        </p:txBody>
      </p:sp>
      <p:pic>
        <p:nvPicPr>
          <p:cNvPr id="38" name="Image 3" descr="preencoded.png"/>
          <p:cNvPicPr>
            <a:picLocks noChangeAspect="1"/>
          </p:cNvPicPr>
          <p:nvPr/>
        </p:nvPicPr>
        <p:blipFill>
          <a:blip r:embed="rId6"/>
          <a:stretch>
            <a:fillRect/>
          </a:stretch>
        </p:blipFill>
        <p:spPr>
          <a:xfrm>
            <a:off x="6382512" y="1371600"/>
            <a:ext cx="320040" cy="320040"/>
          </a:xfrm>
          <a:prstGeom prst="rect">
            <a:avLst/>
          </a:prstGeom>
        </p:spPr>
      </p:pic>
      <p:sp>
        <p:nvSpPr>
          <p:cNvPr id="39" name="Text 33"/>
          <p:cNvSpPr/>
          <p:nvPr/>
        </p:nvSpPr>
        <p:spPr>
          <a:xfrm>
            <a:off x="6784848" y="132588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latin typeface="Georgia" panose="02040502050405020303" pitchFamily="18" charset="0"/>
            </a:endParaRPr>
          </a:p>
        </p:txBody>
      </p:sp>
      <p:sp>
        <p:nvSpPr>
          <p:cNvPr id="40" name="Text 34"/>
          <p:cNvSpPr/>
          <p:nvPr/>
        </p:nvSpPr>
        <p:spPr>
          <a:xfrm>
            <a:off x="6777291" y="1678566"/>
            <a:ext cx="1874520" cy="201168"/>
          </a:xfrm>
          <a:prstGeom prst="rect">
            <a:avLst/>
          </a:prstGeom>
          <a:noFill/>
          <a:ln/>
        </p:spPr>
        <p:txBody>
          <a:bodyPr wrap="square" lIns="0" tIns="0" rIns="0" bIns="0" rtlCol="0" anchor="ctr"/>
          <a:lstStyle/>
          <a:p>
            <a:r>
              <a:rPr lang="en-US" sz="950" b="1" dirty="0">
                <a:solidFill>
                  <a:srgbClr val="6B5B95"/>
                </a:solidFill>
                <a:latin typeface="Georgia" panose="02040502050405020303" pitchFamily="18" charset="0"/>
                <a:ea typeface="Calibri" pitchFamily="34" charset="-122"/>
                <a:cs typeface="Calibri" pitchFamily="34" charset="-120"/>
              </a:rPr>
              <a:t>Entire omics layers missing</a:t>
            </a:r>
            <a:endParaRPr lang="en-US" sz="950" b="1" dirty="0">
              <a:latin typeface="Georgia" panose="02040502050405020303" pitchFamily="18" charset="0"/>
            </a:endParaRPr>
          </a:p>
        </p:txBody>
      </p:sp>
      <p:sp>
        <p:nvSpPr>
          <p:cNvPr id="41" name="Shape 35"/>
          <p:cNvSpPr/>
          <p:nvPr/>
        </p:nvSpPr>
        <p:spPr>
          <a:xfrm>
            <a:off x="6355080" y="190195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2" name="Text 36"/>
          <p:cNvSpPr/>
          <p:nvPr/>
        </p:nvSpPr>
        <p:spPr>
          <a:xfrm>
            <a:off x="6400800" y="190195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latin typeface="Georgia" panose="02040502050405020303" pitchFamily="18" charset="0"/>
            </a:endParaRPr>
          </a:p>
        </p:txBody>
      </p:sp>
      <p:sp>
        <p:nvSpPr>
          <p:cNvPr id="43" name="Text 37"/>
          <p:cNvSpPr/>
          <p:nvPr/>
        </p:nvSpPr>
        <p:spPr>
          <a:xfrm>
            <a:off x="6400800" y="215798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 study may have WGS + RNA-seq but cannot afford phosphoproteomics or spatial transcriptomics</a:t>
            </a:r>
            <a:endParaRPr lang="en-US" sz="900" dirty="0">
              <a:latin typeface="Georgia" panose="02040502050405020303" pitchFamily="18" charset="0"/>
            </a:endParaRPr>
          </a:p>
        </p:txBody>
      </p:sp>
      <p:sp>
        <p:nvSpPr>
          <p:cNvPr id="44" name="Shape 38"/>
          <p:cNvSpPr/>
          <p:nvPr/>
        </p:nvSpPr>
        <p:spPr>
          <a:xfrm>
            <a:off x="6355080" y="270662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5" name="Text 39"/>
          <p:cNvSpPr/>
          <p:nvPr/>
        </p:nvSpPr>
        <p:spPr>
          <a:xfrm>
            <a:off x="6400800" y="270662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latin typeface="Georgia" panose="02040502050405020303" pitchFamily="18" charset="0"/>
            </a:endParaRPr>
          </a:p>
        </p:txBody>
      </p:sp>
      <p:sp>
        <p:nvSpPr>
          <p:cNvPr id="46" name="Text 40"/>
          <p:cNvSpPr/>
          <p:nvPr/>
        </p:nvSpPr>
        <p:spPr>
          <a:xfrm>
            <a:off x="6400800" y="296265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FFPE samples support DNA/methylation but yield degraded RNA and poor chromatin accessibility</a:t>
            </a:r>
            <a:endParaRPr lang="en-US" sz="900" dirty="0">
              <a:latin typeface="Georgia" panose="02040502050405020303" pitchFamily="18" charset="0"/>
            </a:endParaRPr>
          </a:p>
        </p:txBody>
      </p:sp>
      <p:sp>
        <p:nvSpPr>
          <p:cNvPr id="47" name="Shape 41"/>
          <p:cNvSpPr/>
          <p:nvPr/>
        </p:nvSpPr>
        <p:spPr>
          <a:xfrm>
            <a:off x="6355080" y="351129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8" name="Text 42"/>
          <p:cNvSpPr/>
          <p:nvPr/>
        </p:nvSpPr>
        <p:spPr>
          <a:xfrm>
            <a:off x="6400800" y="351129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49" name="Text 43"/>
          <p:cNvSpPr/>
          <p:nvPr/>
        </p:nvSpPr>
        <p:spPr>
          <a:xfrm>
            <a:off x="6400800" y="376732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Regulatory layers invisible; causal chain from mutation → phenotype is incomplete</a:t>
            </a:r>
            <a:endParaRPr lang="en-US" sz="900" dirty="0">
              <a:latin typeface="Georgia" panose="02040502050405020303" pitchFamily="18" charset="0"/>
            </a:endParaRPr>
          </a:p>
        </p:txBody>
      </p:sp>
      <p:sp>
        <p:nvSpPr>
          <p:cNvPr id="50" name="Text 44"/>
          <p:cNvSpPr/>
          <p:nvPr/>
        </p:nvSpPr>
        <p:spPr>
          <a:xfrm>
            <a:off x="6355080" y="445312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Barros et al. Brief Bioinform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Mohr et al. Biomedicines 2024</a:t>
            </a:r>
            <a:endParaRPr lang="en-US" sz="750" dirty="0">
              <a:latin typeface="Georgia" panose="02040502050405020303"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201168" y="164592"/>
            <a:ext cx="438912" cy="438912"/>
          </a:xfrm>
          <a:prstGeom prst="rect">
            <a:avLst/>
          </a:prstGeom>
        </p:spPr>
      </p:pic>
      <p:sp>
        <p:nvSpPr>
          <p:cNvPr id="4" name="Text 1"/>
          <p:cNvSpPr/>
          <p:nvPr/>
        </p:nvSpPr>
        <p:spPr>
          <a:xfrm>
            <a:off x="93140" y="0"/>
            <a:ext cx="9323480" cy="594360"/>
          </a:xfrm>
          <a:prstGeom prst="rect">
            <a:avLst/>
          </a:prstGeom>
          <a:noFill/>
          <a:ln/>
        </p:spPr>
        <p:txBody>
          <a:bodyPr wrap="square" lIns="0" tIns="0" rIns="0" bIns="0" rtlCol="0" anchor="ctr"/>
          <a:lstStyle/>
          <a:p>
            <a:pPr algn="ctr"/>
            <a:r>
              <a:rPr lang="en-US" sz="21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100" dirty="0">
              <a:latin typeface="Georgia" panose="02040502050405020303" pitchFamily="18" charset="0"/>
            </a:endParaRPr>
          </a:p>
        </p:txBody>
      </p:sp>
      <p:sp>
        <p:nvSpPr>
          <p:cNvPr id="5" name="Text 2"/>
          <p:cNvSpPr/>
          <p:nvPr/>
        </p:nvSpPr>
        <p:spPr>
          <a:xfrm>
            <a:off x="841248" y="508890"/>
            <a:ext cx="7498080" cy="384048"/>
          </a:xfrm>
          <a:prstGeom prst="rect">
            <a:avLst/>
          </a:prstGeom>
          <a:noFill/>
          <a:ln/>
        </p:spPr>
        <p:txBody>
          <a:bodyPr wrap="square" lIns="0" tIns="0" rIns="0" bIns="0" rtlCol="0" anchor="ctr"/>
          <a:lstStyle/>
          <a:p>
            <a:pPr algn="ctr"/>
            <a:r>
              <a:rPr lang="en-US" sz="1300" dirty="0">
                <a:solidFill>
                  <a:srgbClr val="58E0C3"/>
                </a:solidFill>
                <a:latin typeface="Georgia" panose="02040502050405020303" pitchFamily="18" charset="0"/>
                <a:ea typeface="Calibri" pitchFamily="34" charset="-122"/>
                <a:cs typeface="Calibri" pitchFamily="34" charset="-120"/>
              </a:rPr>
              <a:t>How modern tools address the fundamental data incompatibilities</a:t>
            </a:r>
            <a:endParaRPr lang="en-US" sz="1300" dirty="0">
              <a:latin typeface="Georgia" panose="02040502050405020303" pitchFamily="18" charset="0"/>
            </a:endParaRPr>
          </a:p>
        </p:txBody>
      </p:sp>
      <p:sp>
        <p:nvSpPr>
          <p:cNvPr id="6" name="Shape 3"/>
          <p:cNvSpPr/>
          <p:nvPr/>
        </p:nvSpPr>
        <p:spPr>
          <a:xfrm>
            <a:off x="457200" y="1170432"/>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57200" y="1170432"/>
            <a:ext cx="39319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40080" y="1335024"/>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640080" y="1737360"/>
            <a:ext cx="201168" cy="201168"/>
          </a:xfrm>
          <a:prstGeom prst="rect">
            <a:avLst/>
          </a:prstGeom>
        </p:spPr>
      </p:pic>
      <p:sp>
        <p:nvSpPr>
          <p:cNvPr id="10" name="Text 6"/>
          <p:cNvSpPr/>
          <p:nvPr/>
        </p:nvSpPr>
        <p:spPr>
          <a:xfrm>
            <a:off x="914400" y="171907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latin typeface="Georgia" panose="02040502050405020303" pitchFamily="18" charset="0"/>
            </a:endParaRPr>
          </a:p>
        </p:txBody>
      </p:sp>
      <p:sp>
        <p:nvSpPr>
          <p:cNvPr id="11" name="Text 7"/>
          <p:cNvSpPr/>
          <p:nvPr/>
        </p:nvSpPr>
        <p:spPr>
          <a:xfrm>
            <a:off x="914400" y="195681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latin typeface="Georgia" panose="02040502050405020303" pitchFamily="18" charset="0"/>
            </a:endParaRPr>
          </a:p>
        </p:txBody>
      </p:sp>
      <p:sp>
        <p:nvSpPr>
          <p:cNvPr id="12" name="Text 8"/>
          <p:cNvSpPr/>
          <p:nvPr/>
        </p:nvSpPr>
        <p:spPr>
          <a:xfrm>
            <a:off x="914400" y="2363535"/>
            <a:ext cx="2286000" cy="182880"/>
          </a:xfrm>
          <a:prstGeom prst="rect">
            <a:avLst/>
          </a:prstGeom>
          <a:noFill/>
          <a:ln/>
        </p:spPr>
        <p:txBody>
          <a:bodyPr wrap="square" lIns="0" tIns="0" rIns="0" bIns="0" rtlCol="0" anchor="ctr"/>
          <a:lstStyle/>
          <a:p>
            <a:r>
              <a:rPr lang="en-US" sz="800" b="1" dirty="0">
                <a:solidFill>
                  <a:srgbClr val="088395"/>
                </a:solidFill>
                <a:latin typeface="Georgia" panose="02040502050405020303" pitchFamily="18" charset="0"/>
                <a:ea typeface="Calibri" pitchFamily="34" charset="-122"/>
                <a:cs typeface="Calibri" pitchFamily="34" charset="-120"/>
              </a:rPr>
              <a:t>scGLUE · MultiVI · scECDA</a:t>
            </a:r>
            <a:endParaRPr lang="en-US" sz="800" b="1"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640080" y="2633472"/>
            <a:ext cx="201168" cy="201168"/>
          </a:xfrm>
          <a:prstGeom prst="rect">
            <a:avLst/>
          </a:prstGeom>
        </p:spPr>
      </p:pic>
      <p:sp>
        <p:nvSpPr>
          <p:cNvPr id="14" name="Text 9"/>
          <p:cNvSpPr/>
          <p:nvPr/>
        </p:nvSpPr>
        <p:spPr>
          <a:xfrm>
            <a:off x="914400" y="261518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latin typeface="Georgia" panose="02040502050405020303" pitchFamily="18" charset="0"/>
            </a:endParaRPr>
          </a:p>
        </p:txBody>
      </p:sp>
      <p:sp>
        <p:nvSpPr>
          <p:cNvPr id="15" name="Text 10"/>
          <p:cNvSpPr/>
          <p:nvPr/>
        </p:nvSpPr>
        <p:spPr>
          <a:xfrm>
            <a:off x="914400" y="285292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latin typeface="Georgia" panose="02040502050405020303" pitchFamily="18" charset="0"/>
            </a:endParaRPr>
          </a:p>
        </p:txBody>
      </p:sp>
      <p:sp>
        <p:nvSpPr>
          <p:cNvPr id="16" name="Text 11"/>
          <p:cNvSpPr/>
          <p:nvPr/>
        </p:nvSpPr>
        <p:spPr>
          <a:xfrm>
            <a:off x="914400" y="3259647"/>
            <a:ext cx="2286000" cy="182880"/>
          </a:xfrm>
          <a:prstGeom prst="rect">
            <a:avLst/>
          </a:prstGeom>
          <a:noFill/>
          <a:ln/>
        </p:spPr>
        <p:txBody>
          <a:bodyPr wrap="square" lIns="0" tIns="0" rIns="0" bIns="0" rtlCol="0" anchor="ctr"/>
          <a:lstStyle/>
          <a:p>
            <a:r>
              <a:rPr lang="en-US" sz="800" b="1" dirty="0">
                <a:solidFill>
                  <a:srgbClr val="088395"/>
                </a:solidFill>
                <a:latin typeface="Georgia" panose="02040502050405020303" pitchFamily="18" charset="0"/>
                <a:ea typeface="Calibri" pitchFamily="34" charset="-122"/>
                <a:cs typeface="Calibri" pitchFamily="34" charset="-120"/>
              </a:rPr>
              <a:t>sciCAN · GLUE · totalVI</a:t>
            </a:r>
            <a:endParaRPr lang="en-US" sz="800" b="1" dirty="0">
              <a:latin typeface="Georgia" panose="02040502050405020303" pitchFamily="18" charset="0"/>
            </a:endParaRPr>
          </a:p>
        </p:txBody>
      </p:sp>
      <p:pic>
        <p:nvPicPr>
          <p:cNvPr id="17" name="Image 3" descr="preencoded.png"/>
          <p:cNvPicPr>
            <a:picLocks noChangeAspect="1"/>
          </p:cNvPicPr>
          <p:nvPr/>
        </p:nvPicPr>
        <p:blipFill>
          <a:blip r:embed="rId4"/>
          <a:stretch>
            <a:fillRect/>
          </a:stretch>
        </p:blipFill>
        <p:spPr>
          <a:xfrm>
            <a:off x="640080" y="3529584"/>
            <a:ext cx="201168" cy="201168"/>
          </a:xfrm>
          <a:prstGeom prst="rect">
            <a:avLst/>
          </a:prstGeom>
        </p:spPr>
      </p:pic>
      <p:sp>
        <p:nvSpPr>
          <p:cNvPr id="18" name="Text 12"/>
          <p:cNvSpPr/>
          <p:nvPr/>
        </p:nvSpPr>
        <p:spPr>
          <a:xfrm>
            <a:off x="914400" y="3511296"/>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latin typeface="Georgia" panose="02040502050405020303" pitchFamily="18" charset="0"/>
            </a:endParaRPr>
          </a:p>
        </p:txBody>
      </p:sp>
      <p:sp>
        <p:nvSpPr>
          <p:cNvPr id="19" name="Text 13"/>
          <p:cNvSpPr/>
          <p:nvPr/>
        </p:nvSpPr>
        <p:spPr>
          <a:xfrm>
            <a:off x="914400" y="3749040"/>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latin typeface="Georgia" panose="02040502050405020303" pitchFamily="18" charset="0"/>
            </a:endParaRPr>
          </a:p>
        </p:txBody>
      </p:sp>
      <p:sp>
        <p:nvSpPr>
          <p:cNvPr id="20" name="Text 14"/>
          <p:cNvSpPr/>
          <p:nvPr/>
        </p:nvSpPr>
        <p:spPr>
          <a:xfrm>
            <a:off x="914400" y="4155759"/>
            <a:ext cx="2286000" cy="182880"/>
          </a:xfrm>
          <a:prstGeom prst="rect">
            <a:avLst/>
          </a:prstGeom>
          <a:noFill/>
          <a:ln/>
        </p:spPr>
        <p:txBody>
          <a:bodyPr wrap="square" lIns="0" tIns="0" rIns="0" bIns="0" rtlCol="0" anchor="ctr"/>
          <a:lstStyle/>
          <a:p>
            <a:r>
              <a:rPr lang="en-US" sz="800" b="1" dirty="0">
                <a:solidFill>
                  <a:srgbClr val="088395"/>
                </a:solidFill>
                <a:latin typeface="Georgia" panose="02040502050405020303" pitchFamily="18" charset="0"/>
                <a:ea typeface="Calibri" pitchFamily="34" charset="-122"/>
                <a:cs typeface="Calibri" pitchFamily="34" charset="-120"/>
              </a:rPr>
              <a:t>SCENIC+ · LINGER · MultiGATE</a:t>
            </a:r>
            <a:endParaRPr lang="en-US" sz="800" b="1" dirty="0">
              <a:latin typeface="Georgia" panose="02040502050405020303" pitchFamily="18" charset="0"/>
            </a:endParaRPr>
          </a:p>
        </p:txBody>
      </p:sp>
      <p:sp>
        <p:nvSpPr>
          <p:cNvPr id="21" name="Shape 15"/>
          <p:cNvSpPr/>
          <p:nvPr/>
        </p:nvSpPr>
        <p:spPr>
          <a:xfrm>
            <a:off x="4754880" y="1170432"/>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54880" y="1170432"/>
            <a:ext cx="3931920" cy="64008"/>
          </a:xfrm>
          <a:prstGeom prst="rect">
            <a:avLst/>
          </a:prstGeom>
          <a:solidFill>
            <a:srgbClr val="6B5B95"/>
          </a:solidFill>
          <a:ln/>
        </p:spPr>
        <p:txBody>
          <a:bodyPr/>
          <a:lstStyle/>
          <a:p>
            <a:endParaRPr lang="en-US" dirty="0">
              <a:latin typeface="Georgia" panose="02040502050405020303" pitchFamily="18" charset="0"/>
            </a:endParaRPr>
          </a:p>
        </p:txBody>
      </p:sp>
      <p:sp>
        <p:nvSpPr>
          <p:cNvPr id="23" name="Text 17"/>
          <p:cNvSpPr/>
          <p:nvPr/>
        </p:nvSpPr>
        <p:spPr>
          <a:xfrm>
            <a:off x="4937760" y="1335024"/>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latin typeface="Georgia" panose="02040502050405020303" pitchFamily="18" charset="0"/>
            </a:endParaRPr>
          </a:p>
        </p:txBody>
      </p:sp>
      <p:pic>
        <p:nvPicPr>
          <p:cNvPr id="24" name="Image 4" descr="preencoded.png"/>
          <p:cNvPicPr>
            <a:picLocks noChangeAspect="1"/>
          </p:cNvPicPr>
          <p:nvPr/>
        </p:nvPicPr>
        <p:blipFill>
          <a:blip r:embed="rId4"/>
          <a:stretch>
            <a:fillRect/>
          </a:stretch>
        </p:blipFill>
        <p:spPr>
          <a:xfrm>
            <a:off x="4937760" y="1737360"/>
            <a:ext cx="201168" cy="201168"/>
          </a:xfrm>
          <a:prstGeom prst="rect">
            <a:avLst/>
          </a:prstGeom>
        </p:spPr>
      </p:pic>
      <p:sp>
        <p:nvSpPr>
          <p:cNvPr id="25" name="Text 18"/>
          <p:cNvSpPr/>
          <p:nvPr/>
        </p:nvSpPr>
        <p:spPr>
          <a:xfrm>
            <a:off x="5212080" y="171907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latin typeface="Georgia" panose="02040502050405020303" pitchFamily="18" charset="0"/>
            </a:endParaRPr>
          </a:p>
        </p:txBody>
      </p:sp>
      <p:sp>
        <p:nvSpPr>
          <p:cNvPr id="26" name="Text 19"/>
          <p:cNvSpPr/>
          <p:nvPr/>
        </p:nvSpPr>
        <p:spPr>
          <a:xfrm>
            <a:off x="5212080" y="195681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latin typeface="Georgia" panose="02040502050405020303" pitchFamily="18" charset="0"/>
            </a:endParaRPr>
          </a:p>
        </p:txBody>
      </p:sp>
      <p:sp>
        <p:nvSpPr>
          <p:cNvPr id="27" name="Text 20"/>
          <p:cNvSpPr/>
          <p:nvPr/>
        </p:nvSpPr>
        <p:spPr>
          <a:xfrm>
            <a:off x="5212080" y="2363535"/>
            <a:ext cx="2286000" cy="182880"/>
          </a:xfrm>
          <a:prstGeom prst="rect">
            <a:avLst/>
          </a:prstGeom>
          <a:noFill/>
          <a:ln/>
        </p:spPr>
        <p:txBody>
          <a:bodyPr wrap="square" lIns="0" tIns="0" rIns="0" bIns="0" rtlCol="0" anchor="ctr"/>
          <a:lstStyle/>
          <a:p>
            <a:r>
              <a:rPr lang="en-US" sz="800" b="1" dirty="0">
                <a:solidFill>
                  <a:srgbClr val="6B5B95"/>
                </a:solidFill>
                <a:latin typeface="Georgia" panose="02040502050405020303" pitchFamily="18" charset="0"/>
                <a:ea typeface="Calibri" pitchFamily="34" charset="-122"/>
                <a:cs typeface="Calibri" pitchFamily="34" charset="-120"/>
              </a:rPr>
              <a:t>MAGIC · scOpen · SAVER · DCA</a:t>
            </a:r>
            <a:endParaRPr lang="en-US" sz="800" b="1" dirty="0">
              <a:latin typeface="Georgia" panose="02040502050405020303" pitchFamily="18" charset="0"/>
            </a:endParaRPr>
          </a:p>
        </p:txBody>
      </p:sp>
      <p:pic>
        <p:nvPicPr>
          <p:cNvPr id="28" name="Image 5" descr="preencoded.png"/>
          <p:cNvPicPr>
            <a:picLocks noChangeAspect="1"/>
          </p:cNvPicPr>
          <p:nvPr/>
        </p:nvPicPr>
        <p:blipFill>
          <a:blip r:embed="rId4"/>
          <a:stretch>
            <a:fillRect/>
          </a:stretch>
        </p:blipFill>
        <p:spPr>
          <a:xfrm>
            <a:off x="4937760" y="2633472"/>
            <a:ext cx="201168" cy="201168"/>
          </a:xfrm>
          <a:prstGeom prst="rect">
            <a:avLst/>
          </a:prstGeom>
        </p:spPr>
      </p:pic>
      <p:sp>
        <p:nvSpPr>
          <p:cNvPr id="29" name="Text 21"/>
          <p:cNvSpPr/>
          <p:nvPr/>
        </p:nvSpPr>
        <p:spPr>
          <a:xfrm>
            <a:off x="5212080" y="261518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latin typeface="Georgia" panose="02040502050405020303" pitchFamily="18" charset="0"/>
            </a:endParaRPr>
          </a:p>
        </p:txBody>
      </p:sp>
      <p:sp>
        <p:nvSpPr>
          <p:cNvPr id="30" name="Text 22"/>
          <p:cNvSpPr/>
          <p:nvPr/>
        </p:nvSpPr>
        <p:spPr>
          <a:xfrm>
            <a:off x="5212080" y="285292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latin typeface="Georgia" panose="02040502050405020303" pitchFamily="18" charset="0"/>
            </a:endParaRPr>
          </a:p>
        </p:txBody>
      </p:sp>
      <p:sp>
        <p:nvSpPr>
          <p:cNvPr id="31" name="Text 23"/>
          <p:cNvSpPr/>
          <p:nvPr/>
        </p:nvSpPr>
        <p:spPr>
          <a:xfrm>
            <a:off x="5212080" y="3259647"/>
            <a:ext cx="2286000" cy="182880"/>
          </a:xfrm>
          <a:prstGeom prst="rect">
            <a:avLst/>
          </a:prstGeom>
          <a:noFill/>
          <a:ln/>
        </p:spPr>
        <p:txBody>
          <a:bodyPr wrap="square" lIns="0" tIns="0" rIns="0" bIns="0" rtlCol="0" anchor="ctr"/>
          <a:lstStyle/>
          <a:p>
            <a:r>
              <a:rPr lang="en-US" sz="800" b="1" dirty="0">
                <a:solidFill>
                  <a:srgbClr val="6B5B95"/>
                </a:solidFill>
                <a:latin typeface="Georgia" panose="02040502050405020303" pitchFamily="18" charset="0"/>
                <a:ea typeface="Calibri" pitchFamily="34" charset="-122"/>
                <a:cs typeface="Calibri" pitchFamily="34" charset="-120"/>
              </a:rPr>
              <a:t>Seurat v5 Bridge · UINMF · StabMap</a:t>
            </a:r>
            <a:endParaRPr lang="en-US" sz="800" b="1" dirty="0">
              <a:latin typeface="Georgia" panose="02040502050405020303" pitchFamily="18" charset="0"/>
            </a:endParaRPr>
          </a:p>
        </p:txBody>
      </p:sp>
      <p:pic>
        <p:nvPicPr>
          <p:cNvPr id="32" name="Image 6" descr="preencoded.png"/>
          <p:cNvPicPr>
            <a:picLocks noChangeAspect="1"/>
          </p:cNvPicPr>
          <p:nvPr/>
        </p:nvPicPr>
        <p:blipFill>
          <a:blip r:embed="rId4"/>
          <a:stretch>
            <a:fillRect/>
          </a:stretch>
        </p:blipFill>
        <p:spPr>
          <a:xfrm>
            <a:off x="4937760" y="3529584"/>
            <a:ext cx="201168" cy="201168"/>
          </a:xfrm>
          <a:prstGeom prst="rect">
            <a:avLst/>
          </a:prstGeom>
        </p:spPr>
      </p:pic>
      <p:sp>
        <p:nvSpPr>
          <p:cNvPr id="33" name="Text 24"/>
          <p:cNvSpPr/>
          <p:nvPr/>
        </p:nvSpPr>
        <p:spPr>
          <a:xfrm>
            <a:off x="5212080" y="3511296"/>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latin typeface="Georgia" panose="02040502050405020303" pitchFamily="18" charset="0"/>
            </a:endParaRPr>
          </a:p>
        </p:txBody>
      </p:sp>
      <p:sp>
        <p:nvSpPr>
          <p:cNvPr id="34" name="Text 25"/>
          <p:cNvSpPr/>
          <p:nvPr/>
        </p:nvSpPr>
        <p:spPr>
          <a:xfrm>
            <a:off x="5212080" y="3749040"/>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latin typeface="Georgia" panose="02040502050405020303" pitchFamily="18" charset="0"/>
            </a:endParaRPr>
          </a:p>
        </p:txBody>
      </p:sp>
      <p:sp>
        <p:nvSpPr>
          <p:cNvPr id="35" name="Text 26"/>
          <p:cNvSpPr/>
          <p:nvPr/>
        </p:nvSpPr>
        <p:spPr>
          <a:xfrm>
            <a:off x="5212080" y="4155759"/>
            <a:ext cx="2286000" cy="182880"/>
          </a:xfrm>
          <a:prstGeom prst="rect">
            <a:avLst/>
          </a:prstGeom>
          <a:noFill/>
          <a:ln/>
        </p:spPr>
        <p:txBody>
          <a:bodyPr wrap="square" lIns="0" tIns="0" rIns="0" bIns="0" rtlCol="0" anchor="ctr"/>
          <a:lstStyle/>
          <a:p>
            <a:r>
              <a:rPr lang="en-US" sz="800" b="1" dirty="0">
                <a:solidFill>
                  <a:srgbClr val="6B5B95"/>
                </a:solidFill>
                <a:latin typeface="Georgia" panose="02040502050405020303" pitchFamily="18" charset="0"/>
                <a:ea typeface="Calibri" pitchFamily="34" charset="-122"/>
                <a:cs typeface="Calibri" pitchFamily="34" charset="-120"/>
              </a:rPr>
              <a:t>MOFA2 · MultiVI · MCIA</a:t>
            </a:r>
            <a:endParaRPr lang="en-US" sz="800" b="1" dirty="0">
              <a:latin typeface="Georgia" panose="02040502050405020303" pitchFamily="18" charset="0"/>
            </a:endParaRPr>
          </a:p>
        </p:txBody>
      </p:sp>
      <p:sp>
        <p:nvSpPr>
          <p:cNvPr id="36" name="Shape 27"/>
          <p:cNvSpPr/>
          <p:nvPr/>
        </p:nvSpPr>
        <p:spPr>
          <a:xfrm>
            <a:off x="457200" y="4507992"/>
            <a:ext cx="822960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37" name="Text 28"/>
          <p:cNvSpPr/>
          <p:nvPr/>
        </p:nvSpPr>
        <p:spPr>
          <a:xfrm>
            <a:off x="768927" y="4658415"/>
            <a:ext cx="7606146" cy="341918"/>
          </a:xfrm>
          <a:prstGeom prst="rect">
            <a:avLst/>
          </a:prstGeom>
          <a:noFill/>
          <a:ln/>
        </p:spPr>
        <p:txBody>
          <a:bodyPr wrap="square" lIns="0" tIns="0" rIns="0" bIns="0" rtlCol="0" anchor="ctr"/>
          <a:lstStyle/>
          <a:p>
            <a:r>
              <a:rPr lang="en-US" sz="900" dirty="0">
                <a:solidFill>
                  <a:srgbClr val="1A2B34"/>
                </a:solidFill>
                <a:latin typeface="Georgia" panose="02040502050405020303" pitchFamily="18"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latin typeface="Georgia" panose="020405020504050203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457200" y="1689100"/>
            <a:ext cx="4038600" cy="24003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Genome → Epigenome → Transcriptome → Proteome → Metabolome</a:t>
            </a:r>
          </a:p>
          <a:p>
            <a:pPr lvl="0"/>
            <a:r>
              <a:t>Each layer captures different biological information</a:t>
            </a:r>
          </a:p>
          <a:p>
            <a:pPr lvl="0"/>
            <a:r>
              <a:t>Regulation flows across layers</a:t>
            </a:r>
          </a:p>
          <a:p>
            <a:pPr lvl="0"/>
            <a:r>
              <a:t>Feedback loops create complexity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2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457200" y="1866900"/>
            <a:ext cx="4038600" cy="20447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Multi-omics integration</a:t>
            </a:r>
            <a:r>
              <a:t> combines measurements from multiple molecular layers to:</a:t>
            </a:r>
          </a:p>
          <a:p>
            <a:pPr lvl="0"/>
            <a:r>
              <a:t>Reveal regulatory relationships</a:t>
            </a:r>
          </a:p>
          <a:p>
            <a:pPr lvl="0"/>
            <a:r>
              <a:t>Uncover disease mechanisms</a:t>
            </a:r>
          </a:p>
          <a:p>
            <a:pPr lvl="0"/>
            <a:r>
              <a:t>Classify molecular subtypes</a:t>
            </a:r>
          </a:p>
          <a:p>
            <a:pPr lvl="0"/>
            <a:r>
              <a:t>Predict clinical outcomes</a:t>
            </a:r>
          </a:p>
          <a:p>
            <a:pPr marL="0" lvl="0" indent="0">
              <a:buNone/>
            </a:pPr>
            <a:r>
              <a:t>All invisible to single-layer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“What can happen”</a:t>
            </a:r>
          </a:p>
        </p:txBody>
      </p:sp>
      <p:pic>
        <p:nvPicPr>
          <p:cNvPr id="3" name="Picture 1" descr="figures/genomics-technologies.png"/>
          <p:cNvPicPr>
            <a:picLocks noGrp="1" noChangeAspect="1"/>
          </p:cNvPicPr>
          <p:nvPr/>
        </p:nvPicPr>
        <p:blipFill>
          <a:blip r:embed="rId3"/>
          <a:stretch>
            <a:fillRect/>
          </a:stretch>
        </p:blipFill>
        <p:spPr bwMode="auto">
          <a:xfrm>
            <a:off x="457200" y="1574800"/>
            <a:ext cx="4038600" cy="26289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DNA sequence variation</a:t>
            </a:r>
          </a:p>
          <a:p>
            <a:pPr marL="0" lvl="0" indent="0">
              <a:buNone/>
            </a:pPr>
            <a:r>
              <a:rPr b="1"/>
              <a:t>Common technologies:</a:t>
            </a:r>
          </a:p>
          <a:p>
            <a:pPr lvl="0"/>
            <a:r>
              <a:t>Whole-genome sequencing (WGS)</a:t>
            </a:r>
          </a:p>
          <a:p>
            <a:pPr lvl="0"/>
            <a:r>
              <a:t>Whole-exome sequencing (WES)</a:t>
            </a:r>
          </a:p>
          <a:p>
            <a:pPr lvl="0"/>
            <a:r>
              <a:t>Targeted panels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tretch>
            <a:fillRect/>
          </a:stretch>
        </p:blipFill>
        <p:spPr bwMode="auto">
          <a:xfrm>
            <a:off x="2298700" y="1193800"/>
            <a:ext cx="4533900" cy="3390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Epigenomics: The Regulatory Layer</a:t>
            </a:r>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tretch>
            <a:fillRect/>
          </a:stretch>
        </p:blipFill>
        <p:spPr bwMode="auto">
          <a:xfrm>
            <a:off x="3149600" y="1193800"/>
            <a:ext cx="2844800" cy="33909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Transcriptomics: Active Gene Expression</a:t>
            </a:r>
          </a:p>
        </p:txBody>
      </p:sp>
      <p:pic>
        <p:nvPicPr>
          <p:cNvPr id="3" name="Picture 1" descr="figures/transcriptomics-technologies.png"/>
          <p:cNvPicPr>
            <a:picLocks noGrp="1" noChangeAspect="1"/>
          </p:cNvPicPr>
          <p:nvPr/>
        </p:nvPicPr>
        <p:blipFill>
          <a:blip r:embed="rId3"/>
          <a:stretch>
            <a:fillRect/>
          </a:stretch>
        </p:blipFill>
        <p:spPr bwMode="auto">
          <a:xfrm>
            <a:off x="469900" y="1193800"/>
            <a:ext cx="4025900" cy="33909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RNA abundance reflecting active transcriptional programs</a:t>
            </a:r>
          </a:p>
          <a:p>
            <a:pPr marL="0" lvl="0" indent="0">
              <a:buNone/>
            </a:pPr>
            <a:r>
              <a:rPr b="1"/>
              <a:t>Common technologies:</a:t>
            </a:r>
          </a:p>
          <a:p>
            <a:pPr lvl="0"/>
            <a:r>
              <a:t>Bulk RNA-seq</a:t>
            </a:r>
          </a:p>
          <a:p>
            <a:pPr lvl="0"/>
            <a:r>
              <a:t>Single-cell RNA-seq</a:t>
            </a:r>
          </a:p>
          <a:p>
            <a:pPr lvl="0"/>
            <a:r>
              <a:t>Spatial transcriptomics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5708</Words>
  <Application>Microsoft Office PowerPoint</Application>
  <PresentationFormat>On-screen Show (16:9)</PresentationFormat>
  <Paragraphs>513</Paragraphs>
  <Slides>35</Slides>
  <Notes>31</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Genomics: “What can happen”</vt:lpstr>
      <vt:lpstr>Genomics: Mapping Drivers Across Cancers</vt:lpstr>
      <vt:lpstr>Epigenomics: The Regulatory Layer</vt:lpstr>
      <vt:lpstr>Epigenomics: Methylation-Driven Cancer Subtypes</vt:lpstr>
      <vt:lpstr>Transcriptomics: Active Gene Expression</vt:lpstr>
      <vt:lpstr>Transcriptomics: Expression-Based Subtypes</vt:lpstr>
      <vt:lpstr>Proteomics: The Functional Machinery</vt:lpstr>
      <vt:lpstr>Proteomics: Layer-to-Layer Discordance</vt:lpstr>
      <vt:lpstr>Metabolomics: Biochemical Activity</vt:lpstr>
      <vt:lpstr>Metabolomics: Regulatory Connections</vt:lpstr>
      <vt:lpstr>Two Multi-Omics Study Paradigms</vt:lpstr>
      <vt:lpstr>Parallel Multi-Omics Study Example</vt:lpstr>
      <vt:lpstr>Joint Profiling: Single-Cell Multi-Omics</vt:lpstr>
      <vt:lpstr>PowerPoint Presentation</vt:lpstr>
      <vt:lpstr>Joint Profiling: Spatial Multi-Omics</vt:lpstr>
      <vt:lpstr>Joint Profiling: Spatial Metabolomics</vt:lpstr>
      <vt:lpstr>Two Analytical Paradigms</vt:lpstr>
      <vt:lpstr>Sample-Focused: Molecular Subtyping</vt:lpstr>
      <vt:lpstr>Feature-Focused: Regulatory Networks</vt:lpstr>
      <vt:lpstr>PowerPoint Presentation</vt:lpstr>
      <vt:lpstr>PowerPoint Presentation</vt:lpstr>
      <vt:lpstr>PowerPoint Presentation</vt:lpstr>
      <vt:lpstr>PowerPoint Presentation</vt:lpstr>
      <vt:lpstr>PowerPoint Presentation</vt:lpstr>
      <vt:lpstr>PowerPoint Presentation</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Brant,Jason Orr</cp:lastModifiedBy>
  <cp:revision>7</cp:revision>
  <dcterms:created xsi:type="dcterms:W3CDTF">2026-02-05T13:19:25Z</dcterms:created>
  <dcterms:modified xsi:type="dcterms:W3CDTF">2026-02-05T21:33:39Z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